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9753600" cy="7315200"/>
  <p:notesSz cx="6858000" cy="9144000"/>
  <p:embeddedFontLst>
    <p:embeddedFont>
      <p:font typeface="Oswald Bold" charset="1" panose="00000800000000000000"/>
      <p:regular r:id="rId30"/>
    </p:embeddedFont>
    <p:embeddedFont>
      <p:font typeface="Canva Sans" charset="1" panose="020B0503030501040103"/>
      <p:regular r:id="rId31"/>
    </p:embeddedFont>
    <p:embeddedFont>
      <p:font typeface="Canva Sans Bold" charset="1" panose="020B0803030501040103"/>
      <p:regular r:id="rId32"/>
    </p:embeddedFont>
    <p:embeddedFont>
      <p:font typeface="Poppins" charset="1" panose="00000500000000000000"/>
      <p:regular r:id="rId33"/>
    </p:embeddedFont>
    <p:embeddedFont>
      <p:font typeface="Oswald" charset="1" panose="000005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 Id="rId6" Target="../media/image2.png" Type="http://schemas.openxmlformats.org/officeDocument/2006/relationships/image"/><Relationship Id="rId7" Target="../media/image15.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 Id="rId6" Target="../media/image2.png" Type="http://schemas.openxmlformats.org/officeDocument/2006/relationships/image"/><Relationship Id="rId7" Target="../media/image1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 Id="rId6" Target="../media/image2.png" Type="http://schemas.openxmlformats.org/officeDocument/2006/relationships/image"/><Relationship Id="rId7" Target="../media/image21.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 Id="rId6" Target="../media/image2.png" Type="http://schemas.openxmlformats.org/officeDocument/2006/relationships/image"/><Relationship Id="rId7" Target="../media/image2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png" Type="http://schemas.openxmlformats.org/officeDocument/2006/relationships/image"/><Relationship Id="rId7" Target="../media/image27.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svg" Type="http://schemas.openxmlformats.org/officeDocument/2006/relationships/image"/><Relationship Id="rId4" Target="../media/image2.pn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74317" y="0"/>
            <a:ext cx="10533987" cy="7315200"/>
          </a:xfrm>
          <a:custGeom>
            <a:avLst/>
            <a:gdLst/>
            <a:ahLst/>
            <a:cxnLst/>
            <a:rect r="r" b="b" t="t" l="l"/>
            <a:pathLst>
              <a:path h="7315200" w="10533987">
                <a:moveTo>
                  <a:pt x="0" y="0"/>
                </a:moveTo>
                <a:lnTo>
                  <a:pt x="10533987" y="0"/>
                </a:lnTo>
                <a:lnTo>
                  <a:pt x="10533987" y="7315200"/>
                </a:lnTo>
                <a:lnTo>
                  <a:pt x="0" y="7315200"/>
                </a:lnTo>
                <a:lnTo>
                  <a:pt x="0" y="0"/>
                </a:lnTo>
                <a:close/>
              </a:path>
            </a:pathLst>
          </a:custGeom>
          <a:blipFill>
            <a:blip r:embed="rId2"/>
            <a:stretch>
              <a:fillRect l="-12214" t="0" r="-11241" b="0"/>
            </a:stretch>
          </a:blipFill>
        </p:spPr>
      </p:sp>
      <p:grpSp>
        <p:nvGrpSpPr>
          <p:cNvPr name="Group 3" id="3"/>
          <p:cNvGrpSpPr/>
          <p:nvPr/>
        </p:nvGrpSpPr>
        <p:grpSpPr>
          <a:xfrm rot="0">
            <a:off x="8324435" y="33875"/>
            <a:ext cx="1395289" cy="139528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0" t="-25" r="-51" b="-25"/>
              </a:stretch>
            </a:blipFill>
          </p:spPr>
        </p:sp>
      </p:grpSp>
      <p:sp>
        <p:nvSpPr>
          <p:cNvPr name="TextBox 5" id="5"/>
          <p:cNvSpPr txBox="true"/>
          <p:nvPr/>
        </p:nvSpPr>
        <p:spPr>
          <a:xfrm rot="0">
            <a:off x="2176931" y="965622"/>
            <a:ext cx="4771815" cy="387985"/>
          </a:xfrm>
          <a:prstGeom prst="rect">
            <a:avLst/>
          </a:prstGeom>
        </p:spPr>
        <p:txBody>
          <a:bodyPr anchor="t" rtlCol="false" tIns="0" lIns="0" bIns="0" rIns="0">
            <a:spAutoFit/>
          </a:bodyPr>
          <a:lstStyle/>
          <a:p>
            <a:pPr algn="ctr">
              <a:lnSpc>
                <a:spcPts val="3079"/>
              </a:lnSpc>
            </a:pPr>
            <a:r>
              <a:rPr lang="en-US" sz="2799" b="true">
                <a:solidFill>
                  <a:srgbClr val="070707"/>
                </a:solidFill>
                <a:latin typeface="Oswald Bold"/>
                <a:ea typeface="Oswald Bold"/>
                <a:cs typeface="Oswald Bold"/>
                <a:sym typeface="Oswald Bold"/>
              </a:rPr>
              <a:t>VILLAGE DEVELOPMENT PLAN</a:t>
            </a:r>
          </a:p>
        </p:txBody>
      </p:sp>
      <p:sp>
        <p:nvSpPr>
          <p:cNvPr name="TextBox 6" id="6"/>
          <p:cNvSpPr txBox="true"/>
          <p:nvPr/>
        </p:nvSpPr>
        <p:spPr>
          <a:xfrm rot="0">
            <a:off x="1193999" y="2027585"/>
            <a:ext cx="7158210" cy="1833605"/>
          </a:xfrm>
          <a:prstGeom prst="rect">
            <a:avLst/>
          </a:prstGeom>
        </p:spPr>
        <p:txBody>
          <a:bodyPr anchor="t" rtlCol="false" tIns="0" lIns="0" bIns="0" rIns="0">
            <a:spAutoFit/>
          </a:bodyPr>
          <a:lstStyle/>
          <a:p>
            <a:pPr algn="ctr">
              <a:lnSpc>
                <a:spcPts val="2989"/>
              </a:lnSpc>
            </a:pPr>
            <a:r>
              <a:rPr lang="en-US" sz="2989" b="true">
                <a:solidFill>
                  <a:srgbClr val="000000"/>
                </a:solidFill>
                <a:latin typeface="Oswald Bold"/>
                <a:ea typeface="Oswald Bold"/>
                <a:cs typeface="Oswald Bold"/>
                <a:sym typeface="Oswald Bold"/>
              </a:rPr>
              <a:t>Bamori Kalan: Current Rural Challenges and a Roadmap to Holistic Village Development</a:t>
            </a:r>
          </a:p>
          <a:p>
            <a:pPr algn="ctr">
              <a:lnSpc>
                <a:spcPts val="2989"/>
              </a:lnSpc>
            </a:pPr>
          </a:p>
          <a:p>
            <a:pPr algn="ctr">
              <a:lnSpc>
                <a:spcPts val="1889"/>
              </a:lnSpc>
            </a:pPr>
            <a:r>
              <a:rPr lang="en-US" sz="1889" b="true">
                <a:solidFill>
                  <a:srgbClr val="000000"/>
                </a:solidFill>
                <a:latin typeface="Oswald Bold"/>
                <a:ea typeface="Oswald Bold"/>
                <a:cs typeface="Oswald Bold"/>
                <a:sym typeface="Oswald Bold"/>
              </a:rPr>
              <a:t>(An overview of infrastructure, community, and development opportunities)</a:t>
            </a:r>
          </a:p>
          <a:p>
            <a:pPr algn="ctr">
              <a:lnSpc>
                <a:spcPts val="1889"/>
              </a:lnSpc>
            </a:pPr>
          </a:p>
        </p:txBody>
      </p:sp>
      <p:grpSp>
        <p:nvGrpSpPr>
          <p:cNvPr name="Group 7" id="7"/>
          <p:cNvGrpSpPr/>
          <p:nvPr/>
        </p:nvGrpSpPr>
        <p:grpSpPr>
          <a:xfrm rot="0">
            <a:off x="3071650" y="4743149"/>
            <a:ext cx="4037294" cy="645020"/>
            <a:chOff x="0" y="0"/>
            <a:chExt cx="2242540" cy="358280"/>
          </a:xfrm>
        </p:grpSpPr>
        <p:sp>
          <p:nvSpPr>
            <p:cNvPr name="Freeform 8" id="8"/>
            <p:cNvSpPr/>
            <p:nvPr/>
          </p:nvSpPr>
          <p:spPr>
            <a:xfrm flipH="false" flipV="false" rot="0">
              <a:off x="0" y="0"/>
              <a:ext cx="2242540" cy="358280"/>
            </a:xfrm>
            <a:custGeom>
              <a:avLst/>
              <a:gdLst/>
              <a:ahLst/>
              <a:cxnLst/>
              <a:rect r="r" b="b" t="t" l="l"/>
              <a:pathLst>
                <a:path h="358280" w="2242540">
                  <a:moveTo>
                    <a:pt x="179140" y="0"/>
                  </a:moveTo>
                  <a:lnTo>
                    <a:pt x="2063400" y="0"/>
                  </a:lnTo>
                  <a:cubicBezTo>
                    <a:pt x="2162336" y="0"/>
                    <a:pt x="2242540" y="80204"/>
                    <a:pt x="2242540" y="179140"/>
                  </a:cubicBezTo>
                  <a:lnTo>
                    <a:pt x="2242540" y="179140"/>
                  </a:lnTo>
                  <a:cubicBezTo>
                    <a:pt x="2242540" y="278076"/>
                    <a:pt x="2162336" y="358280"/>
                    <a:pt x="2063400" y="358280"/>
                  </a:cubicBezTo>
                  <a:lnTo>
                    <a:pt x="179140" y="358280"/>
                  </a:lnTo>
                  <a:cubicBezTo>
                    <a:pt x="80204" y="358280"/>
                    <a:pt x="0" y="278076"/>
                    <a:pt x="0" y="179140"/>
                  </a:cubicBezTo>
                  <a:lnTo>
                    <a:pt x="0" y="179140"/>
                  </a:lnTo>
                  <a:cubicBezTo>
                    <a:pt x="0" y="80204"/>
                    <a:pt x="80204" y="0"/>
                    <a:pt x="179140" y="0"/>
                  </a:cubicBezTo>
                  <a:close/>
                </a:path>
              </a:pathLst>
            </a:custGeom>
            <a:solidFill>
              <a:srgbClr val="000000"/>
            </a:solidFill>
          </p:spPr>
        </p:sp>
        <p:sp>
          <p:nvSpPr>
            <p:cNvPr name="TextBox 9" id="9"/>
            <p:cNvSpPr txBox="true"/>
            <p:nvPr/>
          </p:nvSpPr>
          <p:spPr>
            <a:xfrm>
              <a:off x="0" y="-28575"/>
              <a:ext cx="2242540" cy="386855"/>
            </a:xfrm>
            <a:prstGeom prst="rect">
              <a:avLst/>
            </a:prstGeom>
          </p:spPr>
          <p:txBody>
            <a:bodyPr anchor="ctr" rtlCol="false" tIns="24087" lIns="24087" bIns="24087" rIns="24087"/>
            <a:lstStyle/>
            <a:p>
              <a:pPr algn="ctr">
                <a:lnSpc>
                  <a:spcPts val="2520"/>
                </a:lnSpc>
              </a:pPr>
              <a:r>
                <a:rPr lang="en-US" sz="1800">
                  <a:solidFill>
                    <a:srgbClr val="FFFFFF"/>
                  </a:solidFill>
                  <a:latin typeface="Canva Sans"/>
                  <a:ea typeface="Canva Sans"/>
                  <a:cs typeface="Canva Sans"/>
                  <a:sym typeface="Canva Sans"/>
                </a:rPr>
                <a:t>Presented By: _____</a:t>
              </a:r>
            </a:p>
          </p:txBody>
        </p:sp>
      </p:grpSp>
      <p:grpSp>
        <p:nvGrpSpPr>
          <p:cNvPr name="Group 10" id="10"/>
          <p:cNvGrpSpPr/>
          <p:nvPr/>
        </p:nvGrpSpPr>
        <p:grpSpPr>
          <a:xfrm rot="0">
            <a:off x="3071650" y="5547335"/>
            <a:ext cx="4037294" cy="645020"/>
            <a:chOff x="0" y="0"/>
            <a:chExt cx="2242540" cy="358280"/>
          </a:xfrm>
        </p:grpSpPr>
        <p:sp>
          <p:nvSpPr>
            <p:cNvPr name="Freeform 11" id="11"/>
            <p:cNvSpPr/>
            <p:nvPr/>
          </p:nvSpPr>
          <p:spPr>
            <a:xfrm flipH="false" flipV="false" rot="0">
              <a:off x="0" y="0"/>
              <a:ext cx="2242540" cy="358280"/>
            </a:xfrm>
            <a:custGeom>
              <a:avLst/>
              <a:gdLst/>
              <a:ahLst/>
              <a:cxnLst/>
              <a:rect r="r" b="b" t="t" l="l"/>
              <a:pathLst>
                <a:path h="358280" w="2242540">
                  <a:moveTo>
                    <a:pt x="179140" y="0"/>
                  </a:moveTo>
                  <a:lnTo>
                    <a:pt x="2063400" y="0"/>
                  </a:lnTo>
                  <a:cubicBezTo>
                    <a:pt x="2162336" y="0"/>
                    <a:pt x="2242540" y="80204"/>
                    <a:pt x="2242540" y="179140"/>
                  </a:cubicBezTo>
                  <a:lnTo>
                    <a:pt x="2242540" y="179140"/>
                  </a:lnTo>
                  <a:cubicBezTo>
                    <a:pt x="2242540" y="278076"/>
                    <a:pt x="2162336" y="358280"/>
                    <a:pt x="2063400" y="358280"/>
                  </a:cubicBezTo>
                  <a:lnTo>
                    <a:pt x="179140" y="358280"/>
                  </a:lnTo>
                  <a:cubicBezTo>
                    <a:pt x="80204" y="358280"/>
                    <a:pt x="0" y="278076"/>
                    <a:pt x="0" y="179140"/>
                  </a:cubicBezTo>
                  <a:lnTo>
                    <a:pt x="0" y="179140"/>
                  </a:lnTo>
                  <a:cubicBezTo>
                    <a:pt x="0" y="80204"/>
                    <a:pt x="80204" y="0"/>
                    <a:pt x="179140" y="0"/>
                  </a:cubicBezTo>
                  <a:close/>
                </a:path>
              </a:pathLst>
            </a:custGeom>
            <a:solidFill>
              <a:srgbClr val="000000"/>
            </a:solidFill>
          </p:spPr>
        </p:sp>
        <p:sp>
          <p:nvSpPr>
            <p:cNvPr name="TextBox 12" id="12"/>
            <p:cNvSpPr txBox="true"/>
            <p:nvPr/>
          </p:nvSpPr>
          <p:spPr>
            <a:xfrm>
              <a:off x="0" y="-28575"/>
              <a:ext cx="2242540" cy="386855"/>
            </a:xfrm>
            <a:prstGeom prst="rect">
              <a:avLst/>
            </a:prstGeom>
          </p:spPr>
          <p:txBody>
            <a:bodyPr anchor="ctr" rtlCol="false" tIns="24087" lIns="24087" bIns="24087" rIns="24087"/>
            <a:lstStyle/>
            <a:p>
              <a:pPr algn="ctr">
                <a:lnSpc>
                  <a:spcPts val="2520"/>
                </a:lnSpc>
              </a:pPr>
              <a:r>
                <a:rPr lang="en-US" sz="1800">
                  <a:solidFill>
                    <a:srgbClr val="FFFFFF"/>
                  </a:solidFill>
                  <a:latin typeface="Canva Sans"/>
                  <a:ea typeface="Canva Sans"/>
                  <a:cs typeface="Canva Sans"/>
                  <a:sym typeface="Canva Sans"/>
                </a:rPr>
                <a:t>Date: _____</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193403" y="255883"/>
            <a:ext cx="7302571" cy="645795"/>
          </a:xfrm>
          <a:prstGeom prst="rect">
            <a:avLst/>
          </a:prstGeom>
        </p:spPr>
        <p:txBody>
          <a:bodyPr anchor="t" rtlCol="false" tIns="0" lIns="0" bIns="0" rIns="0">
            <a:spAutoFit/>
          </a:bodyPr>
          <a:lstStyle/>
          <a:p>
            <a:pPr algn="l">
              <a:lnSpc>
                <a:spcPts val="4800"/>
              </a:lnSpc>
            </a:pPr>
            <a:r>
              <a:rPr lang="en-US" sz="4800" b="true">
                <a:solidFill>
                  <a:srgbClr val="070707"/>
                </a:solidFill>
                <a:latin typeface="Oswald Bold"/>
                <a:ea typeface="Oswald Bold"/>
                <a:cs typeface="Oswald Bold"/>
                <a:sym typeface="Oswald Bold"/>
              </a:rPr>
              <a:t>Needs &amp; Gaps</a:t>
            </a:r>
          </a:p>
        </p:txBody>
      </p:sp>
      <p:grpSp>
        <p:nvGrpSpPr>
          <p:cNvPr name="Group 3" id="3"/>
          <p:cNvGrpSpPr/>
          <p:nvPr/>
        </p:nvGrpSpPr>
        <p:grpSpPr>
          <a:xfrm rot="0">
            <a:off x="-3696488" y="5410698"/>
            <a:ext cx="8856016" cy="3263392"/>
            <a:chOff x="0" y="0"/>
            <a:chExt cx="1336482" cy="492486"/>
          </a:xfrm>
        </p:grpSpPr>
        <p:sp>
          <p:nvSpPr>
            <p:cNvPr name="Freeform 4" id="4"/>
            <p:cNvSpPr/>
            <p:nvPr/>
          </p:nvSpPr>
          <p:spPr>
            <a:xfrm flipH="false" flipV="false" rot="0">
              <a:off x="14062" y="5256"/>
              <a:ext cx="1308358" cy="487230"/>
            </a:xfrm>
            <a:custGeom>
              <a:avLst/>
              <a:gdLst/>
              <a:ahLst/>
              <a:cxnLst/>
              <a:rect r="r" b="b" t="t" l="l"/>
              <a:pathLst>
                <a:path h="487230" w="1308358">
                  <a:moveTo>
                    <a:pt x="671772" y="7710"/>
                  </a:moveTo>
                  <a:lnTo>
                    <a:pt x="1304827" y="474264"/>
                  </a:lnTo>
                  <a:cubicBezTo>
                    <a:pt x="1307325" y="476105"/>
                    <a:pt x="1308358" y="479342"/>
                    <a:pt x="1307389" y="482290"/>
                  </a:cubicBezTo>
                  <a:cubicBezTo>
                    <a:pt x="1306420" y="485237"/>
                    <a:pt x="1303668" y="487230"/>
                    <a:pt x="1300565" y="487230"/>
                  </a:cubicBezTo>
                  <a:lnTo>
                    <a:pt x="7793" y="487230"/>
                  </a:lnTo>
                  <a:cubicBezTo>
                    <a:pt x="4690" y="487230"/>
                    <a:pt x="1938" y="485237"/>
                    <a:pt x="969" y="482290"/>
                  </a:cubicBezTo>
                  <a:cubicBezTo>
                    <a:pt x="0" y="479342"/>
                    <a:pt x="1033" y="476105"/>
                    <a:pt x="3531" y="474264"/>
                  </a:cubicBezTo>
                  <a:lnTo>
                    <a:pt x="636586" y="7710"/>
                  </a:lnTo>
                  <a:cubicBezTo>
                    <a:pt x="647047" y="0"/>
                    <a:pt x="661310" y="0"/>
                    <a:pt x="671772" y="7710"/>
                  </a:cubicBezTo>
                  <a:close/>
                </a:path>
              </a:pathLst>
            </a:custGeom>
            <a:solidFill>
              <a:srgbClr val="004AAD"/>
            </a:solidFill>
          </p:spPr>
        </p:sp>
        <p:sp>
          <p:nvSpPr>
            <p:cNvPr name="TextBox 5" id="5"/>
            <p:cNvSpPr txBox="true"/>
            <p:nvPr/>
          </p:nvSpPr>
          <p:spPr>
            <a:xfrm>
              <a:off x="208825" y="171504"/>
              <a:ext cx="918831" cy="285804"/>
            </a:xfrm>
            <a:prstGeom prst="rect">
              <a:avLst/>
            </a:prstGeom>
          </p:spPr>
          <p:txBody>
            <a:bodyPr anchor="ctr" rtlCol="false" tIns="50800" lIns="50800" bIns="50800" rIns="50800"/>
            <a:lstStyle/>
            <a:p>
              <a:pPr algn="ctr">
                <a:lnSpc>
                  <a:spcPts val="2520"/>
                </a:lnSpc>
              </a:pPr>
            </a:p>
          </p:txBody>
        </p:sp>
      </p:grpSp>
      <p:grpSp>
        <p:nvGrpSpPr>
          <p:cNvPr name="Group 6" id="6"/>
          <p:cNvGrpSpPr/>
          <p:nvPr/>
        </p:nvGrpSpPr>
        <p:grpSpPr>
          <a:xfrm rot="0">
            <a:off x="467480" y="271878"/>
            <a:ext cx="528080" cy="528080"/>
            <a:chOff x="0" y="0"/>
            <a:chExt cx="195585" cy="195585"/>
          </a:xfrm>
        </p:grpSpPr>
        <p:sp>
          <p:nvSpPr>
            <p:cNvPr name="Freeform 7" id="7"/>
            <p:cNvSpPr/>
            <p:nvPr/>
          </p:nvSpPr>
          <p:spPr>
            <a:xfrm flipH="false" flipV="false" rot="0">
              <a:off x="0" y="0"/>
              <a:ext cx="195585" cy="195585"/>
            </a:xfrm>
            <a:custGeom>
              <a:avLst/>
              <a:gdLst/>
              <a:ahLst/>
              <a:cxnLst/>
              <a:rect r="r" b="b" t="t" l="l"/>
              <a:pathLst>
                <a:path h="195585" w="195585">
                  <a:moveTo>
                    <a:pt x="97793" y="0"/>
                  </a:moveTo>
                  <a:lnTo>
                    <a:pt x="97793" y="0"/>
                  </a:lnTo>
                  <a:cubicBezTo>
                    <a:pt x="123729" y="0"/>
                    <a:pt x="148603" y="10303"/>
                    <a:pt x="166942" y="28643"/>
                  </a:cubicBezTo>
                  <a:cubicBezTo>
                    <a:pt x="185282" y="46982"/>
                    <a:pt x="195585" y="71856"/>
                    <a:pt x="195585" y="97793"/>
                  </a:cubicBezTo>
                  <a:lnTo>
                    <a:pt x="195585" y="97793"/>
                  </a:lnTo>
                  <a:cubicBezTo>
                    <a:pt x="195585" y="123729"/>
                    <a:pt x="185282" y="148603"/>
                    <a:pt x="166942" y="166942"/>
                  </a:cubicBezTo>
                  <a:cubicBezTo>
                    <a:pt x="148603" y="185282"/>
                    <a:pt x="123729" y="195585"/>
                    <a:pt x="97793" y="195585"/>
                  </a:cubicBezTo>
                  <a:lnTo>
                    <a:pt x="97793" y="195585"/>
                  </a:lnTo>
                  <a:cubicBezTo>
                    <a:pt x="71856" y="195585"/>
                    <a:pt x="46982" y="185282"/>
                    <a:pt x="28643" y="166942"/>
                  </a:cubicBezTo>
                  <a:cubicBezTo>
                    <a:pt x="10303" y="148603"/>
                    <a:pt x="0" y="123729"/>
                    <a:pt x="0" y="97793"/>
                  </a:cubicBezTo>
                  <a:lnTo>
                    <a:pt x="0" y="97793"/>
                  </a:lnTo>
                  <a:cubicBezTo>
                    <a:pt x="0" y="71856"/>
                    <a:pt x="10303" y="46982"/>
                    <a:pt x="28643" y="28643"/>
                  </a:cubicBezTo>
                  <a:cubicBezTo>
                    <a:pt x="46982" y="10303"/>
                    <a:pt x="71856" y="0"/>
                    <a:pt x="97793" y="0"/>
                  </a:cubicBezTo>
                  <a:close/>
                </a:path>
              </a:pathLst>
            </a:custGeom>
            <a:solidFill>
              <a:srgbClr val="5E17EB"/>
            </a:solidFill>
          </p:spPr>
        </p:sp>
        <p:sp>
          <p:nvSpPr>
            <p:cNvPr name="TextBox 8" id="8"/>
            <p:cNvSpPr txBox="true"/>
            <p:nvPr/>
          </p:nvSpPr>
          <p:spPr>
            <a:xfrm>
              <a:off x="0" y="-57150"/>
              <a:ext cx="195585" cy="252735"/>
            </a:xfrm>
            <a:prstGeom prst="rect">
              <a:avLst/>
            </a:prstGeom>
          </p:spPr>
          <p:txBody>
            <a:bodyPr anchor="ctr" rtlCol="false" tIns="50800" lIns="50800" bIns="50800" rIns="50800"/>
            <a:lstStyle/>
            <a:p>
              <a:pPr algn="ctr">
                <a:lnSpc>
                  <a:spcPts val="2520"/>
                </a:lnSpc>
              </a:pPr>
            </a:p>
          </p:txBody>
        </p:sp>
      </p:grpSp>
      <p:sp>
        <p:nvSpPr>
          <p:cNvPr name="Freeform 9" id="9"/>
          <p:cNvSpPr/>
          <p:nvPr/>
        </p:nvSpPr>
        <p:spPr>
          <a:xfrm flipH="false" flipV="false" rot="-10800000">
            <a:off x="5613894" y="6957271"/>
            <a:ext cx="3901440" cy="170245"/>
          </a:xfrm>
          <a:custGeom>
            <a:avLst/>
            <a:gdLst/>
            <a:ahLst/>
            <a:cxnLst/>
            <a:rect r="r" b="b" t="t" l="l"/>
            <a:pathLst>
              <a:path h="170245" w="3901440">
                <a:moveTo>
                  <a:pt x="0" y="0"/>
                </a:moveTo>
                <a:lnTo>
                  <a:pt x="3901440" y="0"/>
                </a:lnTo>
                <a:lnTo>
                  <a:pt x="3901440" y="170245"/>
                </a:lnTo>
                <a:lnTo>
                  <a:pt x="0" y="1702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0" id="10"/>
          <p:cNvGrpSpPr/>
          <p:nvPr/>
        </p:nvGrpSpPr>
        <p:grpSpPr>
          <a:xfrm rot="0">
            <a:off x="0" y="6542967"/>
            <a:ext cx="8856016" cy="3263392"/>
            <a:chOff x="0" y="0"/>
            <a:chExt cx="1336482" cy="492486"/>
          </a:xfrm>
        </p:grpSpPr>
        <p:sp>
          <p:nvSpPr>
            <p:cNvPr name="Freeform 11" id="11"/>
            <p:cNvSpPr/>
            <p:nvPr/>
          </p:nvSpPr>
          <p:spPr>
            <a:xfrm flipH="false" flipV="false" rot="0">
              <a:off x="14062" y="5256"/>
              <a:ext cx="1308358" cy="487230"/>
            </a:xfrm>
            <a:custGeom>
              <a:avLst/>
              <a:gdLst/>
              <a:ahLst/>
              <a:cxnLst/>
              <a:rect r="r" b="b" t="t" l="l"/>
              <a:pathLst>
                <a:path h="487230" w="1308358">
                  <a:moveTo>
                    <a:pt x="671772" y="7710"/>
                  </a:moveTo>
                  <a:lnTo>
                    <a:pt x="1304827" y="474264"/>
                  </a:lnTo>
                  <a:cubicBezTo>
                    <a:pt x="1307325" y="476105"/>
                    <a:pt x="1308358" y="479342"/>
                    <a:pt x="1307389" y="482290"/>
                  </a:cubicBezTo>
                  <a:cubicBezTo>
                    <a:pt x="1306420" y="485237"/>
                    <a:pt x="1303668" y="487230"/>
                    <a:pt x="1300565" y="487230"/>
                  </a:cubicBezTo>
                  <a:lnTo>
                    <a:pt x="7793" y="487230"/>
                  </a:lnTo>
                  <a:cubicBezTo>
                    <a:pt x="4690" y="487230"/>
                    <a:pt x="1938" y="485237"/>
                    <a:pt x="969" y="482290"/>
                  </a:cubicBezTo>
                  <a:cubicBezTo>
                    <a:pt x="0" y="479342"/>
                    <a:pt x="1033" y="476105"/>
                    <a:pt x="3531" y="474264"/>
                  </a:cubicBezTo>
                  <a:lnTo>
                    <a:pt x="636586" y="7710"/>
                  </a:lnTo>
                  <a:cubicBezTo>
                    <a:pt x="647047" y="0"/>
                    <a:pt x="661310" y="0"/>
                    <a:pt x="671772" y="7710"/>
                  </a:cubicBezTo>
                  <a:close/>
                </a:path>
              </a:pathLst>
            </a:custGeom>
            <a:solidFill>
              <a:srgbClr val="004AAD"/>
            </a:solidFill>
          </p:spPr>
        </p:sp>
        <p:sp>
          <p:nvSpPr>
            <p:cNvPr name="TextBox 12" id="12"/>
            <p:cNvSpPr txBox="true"/>
            <p:nvPr/>
          </p:nvSpPr>
          <p:spPr>
            <a:xfrm>
              <a:off x="208825" y="200079"/>
              <a:ext cx="918831" cy="257229"/>
            </a:xfrm>
            <a:prstGeom prst="rect">
              <a:avLst/>
            </a:prstGeom>
          </p:spPr>
          <p:txBody>
            <a:bodyPr anchor="ctr" rtlCol="false" tIns="50800" lIns="50800" bIns="50800" rIns="50800"/>
            <a:lstStyle/>
            <a:p>
              <a:pPr algn="ctr">
                <a:lnSpc>
                  <a:spcPts val="2520"/>
                </a:lnSpc>
              </a:pPr>
            </a:p>
          </p:txBody>
        </p:sp>
      </p:grpSp>
      <p:grpSp>
        <p:nvGrpSpPr>
          <p:cNvPr name="Group 13" id="13"/>
          <p:cNvGrpSpPr/>
          <p:nvPr/>
        </p:nvGrpSpPr>
        <p:grpSpPr>
          <a:xfrm rot="0">
            <a:off x="8358311" y="33875"/>
            <a:ext cx="1395289" cy="1395289"/>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graphicFrame>
        <p:nvGraphicFramePr>
          <p:cNvPr name="Table 15" id="15"/>
          <p:cNvGraphicFramePr>
            <a:graphicFrameLocks noGrp="true"/>
          </p:cNvGraphicFramePr>
          <p:nvPr/>
        </p:nvGraphicFramePr>
        <p:xfrm>
          <a:off x="1538031" y="1097331"/>
          <a:ext cx="6682620" cy="4420095"/>
        </p:xfrm>
        <a:graphic>
          <a:graphicData uri="http://schemas.openxmlformats.org/drawingml/2006/table">
            <a:tbl>
              <a:tblPr/>
              <a:tblGrid>
                <a:gridCol w="1358813"/>
                <a:gridCol w="2264545"/>
                <a:gridCol w="3059262"/>
              </a:tblGrid>
              <a:tr h="445076">
                <a:tc>
                  <a:txBody>
                    <a:bodyPr anchor="t" rtlCol="false"/>
                    <a:lstStyle/>
                    <a:p>
                      <a:pPr algn="l">
                        <a:lnSpc>
                          <a:spcPts val="1820"/>
                        </a:lnSpc>
                        <a:defRPr/>
                      </a:pPr>
                      <a:r>
                        <a:rPr lang="en-US" sz="1300">
                          <a:solidFill>
                            <a:srgbClr val="070707"/>
                          </a:solidFill>
                          <a:latin typeface="Poppins"/>
                          <a:ea typeface="Poppins"/>
                          <a:cs typeface="Poppins"/>
                          <a:sym typeface="Poppins"/>
                        </a:rPr>
                        <a:t>Sector</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FFFFFF"/>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Gaps Identified</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Development Needs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407181">
                <a:tc>
                  <a:txBody>
                    <a:bodyPr anchor="t" rtlCol="false"/>
                    <a:lstStyle/>
                    <a:p>
                      <a:pPr algn="l">
                        <a:lnSpc>
                          <a:spcPts val="1260"/>
                        </a:lnSpc>
                        <a:defRPr/>
                      </a:pPr>
                      <a:r>
                        <a:rPr lang="en-US" sz="900">
                          <a:solidFill>
                            <a:srgbClr val="FFFFFF"/>
                          </a:solidFill>
                          <a:latin typeface="Poppins"/>
                          <a:ea typeface="Poppins"/>
                          <a:cs typeface="Poppins"/>
                          <a:sym typeface="Poppins"/>
                        </a:rPr>
                        <a:t>Roads &amp; Transport</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190D5F"/>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Limited public transport; possible poor road quality</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All-weather roads; improved public transport to towns and markets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425922">
                <a:tc>
                  <a:txBody>
                    <a:bodyPr anchor="t" rtlCol="false"/>
                    <a:lstStyle/>
                    <a:p>
                      <a:pPr algn="l">
                        <a:lnSpc>
                          <a:spcPts val="1260"/>
                        </a:lnSpc>
                        <a:defRPr/>
                      </a:pPr>
                      <a:r>
                        <a:rPr lang="en-US" sz="900">
                          <a:solidFill>
                            <a:srgbClr val="FFFFFF"/>
                          </a:solidFill>
                          <a:latin typeface="Poppins"/>
                          <a:ea typeface="Poppins"/>
                          <a:cs typeface="Poppins"/>
                          <a:sym typeface="Poppins"/>
                        </a:rPr>
                        <a:t>Water Supply</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1A0C67"/>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Seasonal scarcity; dependence on handpumps during summer</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Reliable piped water system; rainwater harvesting; tank and well maintenance</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523071">
                <a:tc>
                  <a:txBody>
                    <a:bodyPr anchor="t" rtlCol="false"/>
                    <a:lstStyle/>
                    <a:p>
                      <a:pPr algn="l">
                        <a:lnSpc>
                          <a:spcPts val="1260"/>
                        </a:lnSpc>
                        <a:defRPr/>
                      </a:pPr>
                      <a:r>
                        <a:rPr lang="en-US" sz="900">
                          <a:solidFill>
                            <a:srgbClr val="FFFFFF"/>
                          </a:solidFill>
                          <a:latin typeface="Poppins"/>
                          <a:ea typeface="Poppins"/>
                          <a:cs typeface="Poppins"/>
                          <a:sym typeface="Poppins"/>
                        </a:rPr>
                        <a:t>Electricity</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23137F"/>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Potential voltage issues or occasional cuts (needs verification)</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Uninterrupted power supply; solar lighting systems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471806">
                <a:tc>
                  <a:txBody>
                    <a:bodyPr anchor="t" rtlCol="false"/>
                    <a:lstStyle/>
                    <a:p>
                      <a:pPr algn="l">
                        <a:lnSpc>
                          <a:spcPts val="1260"/>
                        </a:lnSpc>
                        <a:defRPr/>
                      </a:pPr>
                      <a:r>
                        <a:rPr lang="en-US" sz="900">
                          <a:solidFill>
                            <a:srgbClr val="FFFFFF"/>
                          </a:solidFill>
                          <a:latin typeface="Poppins"/>
                          <a:ea typeface="Poppins"/>
                          <a:cs typeface="Poppins"/>
                          <a:sym typeface="Poppins"/>
                        </a:rPr>
                        <a:t>Education</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2A1C77"/>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No higher secondary school or local college</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Establish higher secondary school; ensure transport to nearby colleges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402424">
                <a:tc>
                  <a:txBody>
                    <a:bodyPr anchor="t" rtlCol="false"/>
                    <a:lstStyle/>
                    <a:p>
                      <a:pPr algn="l">
                        <a:lnSpc>
                          <a:spcPts val="1120"/>
                        </a:lnSpc>
                        <a:defRPr/>
                      </a:pPr>
                      <a:r>
                        <a:rPr lang="en-US" sz="800">
                          <a:solidFill>
                            <a:srgbClr val="FFFFFF"/>
                          </a:solidFill>
                          <a:latin typeface="Poppins"/>
                          <a:ea typeface="Poppins"/>
                          <a:cs typeface="Poppins"/>
                          <a:sym typeface="Poppins"/>
                        </a:rPr>
                        <a:t>Healthcare</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2F1F8A"/>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No local Primary Health Centre (PHC)</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Set up of a PHC or Health Sub-Centre; regular health camps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407181">
                <a:tc>
                  <a:txBody>
                    <a:bodyPr anchor="t" rtlCol="false"/>
                    <a:lstStyle/>
                    <a:p>
                      <a:pPr algn="l">
                        <a:lnSpc>
                          <a:spcPts val="1260"/>
                        </a:lnSpc>
                        <a:defRPr/>
                      </a:pPr>
                      <a:r>
                        <a:rPr lang="en-US" sz="900">
                          <a:solidFill>
                            <a:srgbClr val="FFFFFF"/>
                          </a:solidFill>
                          <a:latin typeface="Poppins"/>
                          <a:ea typeface="Poppins"/>
                          <a:cs typeface="Poppins"/>
                          <a:sym typeface="Poppins"/>
                        </a:rPr>
                        <a:t>Agriculture</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2E2170"/>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Traditional methods; market access and storage limitations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Modern farming training; cold storage; direct market linkage; input subsidies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523071">
                <a:tc>
                  <a:txBody>
                    <a:bodyPr anchor="t" rtlCol="false"/>
                    <a:lstStyle/>
                    <a:p>
                      <a:pPr algn="l">
                        <a:lnSpc>
                          <a:spcPts val="1260"/>
                        </a:lnSpc>
                        <a:defRPr/>
                      </a:pPr>
                      <a:r>
                        <a:rPr lang="en-US" sz="900">
                          <a:solidFill>
                            <a:srgbClr val="FFFFFF"/>
                          </a:solidFill>
                          <a:latin typeface="Poppins"/>
                          <a:ea typeface="Poppins"/>
                          <a:cs typeface="Poppins"/>
                          <a:sym typeface="Poppins"/>
                        </a:rPr>
                        <a:t>Employment</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301D9C"/>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High dependence on agriculture; lack of job diversification</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Rural enterprise promotion; SHGs; local and migration-linked job support</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407181">
                <a:tc>
                  <a:txBody>
                    <a:bodyPr anchor="t" rtlCol="false"/>
                    <a:lstStyle/>
                    <a:p>
                      <a:pPr algn="l">
                        <a:lnSpc>
                          <a:spcPts val="1260"/>
                        </a:lnSpc>
                        <a:defRPr/>
                      </a:pPr>
                      <a:r>
                        <a:rPr lang="en-US" sz="900">
                          <a:solidFill>
                            <a:srgbClr val="FFFFFF"/>
                          </a:solidFill>
                          <a:latin typeface="Poppins"/>
                          <a:ea typeface="Poppins"/>
                          <a:cs typeface="Poppins"/>
                          <a:sym typeface="Poppins"/>
                        </a:rPr>
                        <a:t>Sanitation</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5E17EB"/>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Unclear status of toilets and waste management</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Ensure 100% toilet coverage; implement solid &amp; liquid waste management systems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r h="407181">
                <a:tc>
                  <a:txBody>
                    <a:bodyPr anchor="t" rtlCol="false"/>
                    <a:lstStyle/>
                    <a:p>
                      <a:pPr algn="l">
                        <a:lnSpc>
                          <a:spcPts val="1260"/>
                        </a:lnSpc>
                        <a:defRPr/>
                      </a:pPr>
                      <a:r>
                        <a:rPr lang="en-US" sz="900">
                          <a:solidFill>
                            <a:srgbClr val="FFFFFF"/>
                          </a:solidFill>
                          <a:latin typeface="Poppins"/>
                          <a:ea typeface="Poppins"/>
                          <a:cs typeface="Poppins"/>
                          <a:sym typeface="Poppins"/>
                        </a:rPr>
                        <a:t>Skill Development</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solidFill>
                      <a:srgbClr val="6520EE"/>
                    </a:solidFill>
                  </a:tcPr>
                </a:tc>
                <a:tc>
                  <a:txBody>
                    <a:bodyPr anchor="t" rtlCol="false"/>
                    <a:lstStyle/>
                    <a:p>
                      <a:pPr algn="l">
                        <a:lnSpc>
                          <a:spcPts val="1120"/>
                        </a:lnSpc>
                        <a:defRPr/>
                      </a:pPr>
                      <a:r>
                        <a:rPr lang="en-US" sz="800">
                          <a:solidFill>
                            <a:srgbClr val="000000"/>
                          </a:solidFill>
                          <a:latin typeface="Poppins"/>
                          <a:ea typeface="Poppins"/>
                          <a:cs typeface="Poppins"/>
                          <a:sym typeface="Poppins"/>
                        </a:rPr>
                        <a:t>No dedicated centre for vocational or technical training</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c>
                  <a:txBody>
                    <a:bodyPr anchor="t" rtlCol="false"/>
                    <a:lstStyle/>
                    <a:p>
                      <a:pPr algn="l">
                        <a:lnSpc>
                          <a:spcPts val="1120"/>
                        </a:lnSpc>
                        <a:defRPr/>
                      </a:pPr>
                      <a:r>
                        <a:rPr lang="en-US" sz="800">
                          <a:solidFill>
                            <a:srgbClr val="000000"/>
                          </a:solidFill>
                          <a:latin typeface="Poppins"/>
                          <a:ea typeface="Poppins"/>
                          <a:cs typeface="Poppins"/>
                          <a:sym typeface="Poppins"/>
                        </a:rPr>
                        <a:t>Establish a Skill Development Centre under PMKVY or state schemes; promote youth training programs</a:t>
                      </a:r>
                      <a:endParaRPr lang="en-US" sz="1100"/>
                    </a:p>
                  </a:txBody>
                  <a:tcPr marL="57150" marR="57150" marT="57150" marB="57150" anchor="ctr">
                    <a:lnL cmpd="sng" algn="ctr" cap="flat" w="8467">
                      <a:solidFill>
                        <a:srgbClr val="000000"/>
                      </a:solidFill>
                      <a:prstDash val="solid"/>
                      <a:round/>
                      <a:headEnd type="none" w="med" len="med"/>
                      <a:tailEnd type="none" w="med" len="med"/>
                    </a:lnL>
                    <a:lnR cmpd="sng" algn="ctr" cap="flat" w="8467">
                      <a:solidFill>
                        <a:srgbClr val="000000"/>
                      </a:solidFill>
                      <a:prstDash val="solid"/>
                      <a:round/>
                      <a:headEnd type="none" w="med" len="med"/>
                      <a:tailEnd type="none" w="med" len="med"/>
                    </a:lnR>
                    <a:lnT cmpd="sng" algn="ctr" cap="flat" w="8467">
                      <a:solidFill>
                        <a:srgbClr val="000000"/>
                      </a:solidFill>
                      <a:prstDash val="solid"/>
                      <a:round/>
                      <a:headEnd type="none" w="med" len="med"/>
                      <a:tailEnd type="none" w="med" len="med"/>
                    </a:lnT>
                    <a:lnB cmpd="sng" algn="ctr" cap="flat" w="8467">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185692" y="3783095"/>
            <a:ext cx="12177988" cy="4091765"/>
            <a:chOff x="0" y="0"/>
            <a:chExt cx="1336482" cy="449054"/>
          </a:xfrm>
        </p:grpSpPr>
        <p:sp>
          <p:nvSpPr>
            <p:cNvPr name="Freeform 3" id="3"/>
            <p:cNvSpPr/>
            <p:nvPr/>
          </p:nvSpPr>
          <p:spPr>
            <a:xfrm flipH="false" flipV="false" rot="0">
              <a:off x="10638" y="3504"/>
              <a:ext cx="1315205" cy="445550"/>
            </a:xfrm>
            <a:custGeom>
              <a:avLst/>
              <a:gdLst/>
              <a:ahLst/>
              <a:cxnLst/>
              <a:rect r="r" b="b" t="t" l="l"/>
              <a:pathLst>
                <a:path h="445550" w="1315205">
                  <a:moveTo>
                    <a:pt x="670794" y="5361"/>
                  </a:moveTo>
                  <a:lnTo>
                    <a:pt x="1312652" y="436685"/>
                  </a:lnTo>
                  <a:cubicBezTo>
                    <a:pt x="1314421" y="437874"/>
                    <a:pt x="1315206" y="440079"/>
                    <a:pt x="1314584" y="442118"/>
                  </a:cubicBezTo>
                  <a:cubicBezTo>
                    <a:pt x="1313963" y="444157"/>
                    <a:pt x="1312082" y="445550"/>
                    <a:pt x="1309951" y="445550"/>
                  </a:cubicBezTo>
                  <a:lnTo>
                    <a:pt x="5255" y="445550"/>
                  </a:lnTo>
                  <a:cubicBezTo>
                    <a:pt x="3124" y="445550"/>
                    <a:pt x="1243" y="444157"/>
                    <a:pt x="622" y="442118"/>
                  </a:cubicBezTo>
                  <a:cubicBezTo>
                    <a:pt x="0" y="440079"/>
                    <a:pt x="784" y="437874"/>
                    <a:pt x="2553" y="436685"/>
                  </a:cubicBezTo>
                  <a:lnTo>
                    <a:pt x="644411" y="5361"/>
                  </a:lnTo>
                  <a:cubicBezTo>
                    <a:pt x="652389" y="0"/>
                    <a:pt x="662817" y="0"/>
                    <a:pt x="670794" y="5361"/>
                  </a:cubicBezTo>
                  <a:close/>
                </a:path>
              </a:pathLst>
            </a:custGeom>
            <a:solidFill>
              <a:srgbClr val="004AAD"/>
            </a:solidFill>
          </p:spPr>
        </p:sp>
        <p:sp>
          <p:nvSpPr>
            <p:cNvPr name="TextBox 4" id="4"/>
            <p:cNvSpPr txBox="true"/>
            <p:nvPr/>
          </p:nvSpPr>
          <p:spPr>
            <a:xfrm>
              <a:off x="208825" y="151339"/>
              <a:ext cx="918831" cy="265639"/>
            </a:xfrm>
            <a:prstGeom prst="rect">
              <a:avLst/>
            </a:prstGeom>
          </p:spPr>
          <p:txBody>
            <a:bodyPr anchor="ctr" rtlCol="false" tIns="50800" lIns="50800" bIns="50800" rIns="50800"/>
            <a:lstStyle/>
            <a:p>
              <a:pPr algn="ctr">
                <a:lnSpc>
                  <a:spcPts val="2520"/>
                </a:lnSpc>
              </a:pPr>
            </a:p>
          </p:txBody>
        </p:sp>
      </p:grpSp>
      <p:grpSp>
        <p:nvGrpSpPr>
          <p:cNvPr name="Group 5" id="5"/>
          <p:cNvGrpSpPr/>
          <p:nvPr/>
        </p:nvGrpSpPr>
        <p:grpSpPr>
          <a:xfrm rot="0">
            <a:off x="623070" y="2266390"/>
            <a:ext cx="8651615" cy="4364727"/>
            <a:chOff x="0" y="0"/>
            <a:chExt cx="3204302" cy="1616566"/>
          </a:xfrm>
        </p:grpSpPr>
        <p:sp>
          <p:nvSpPr>
            <p:cNvPr name="Freeform 6" id="6"/>
            <p:cNvSpPr/>
            <p:nvPr/>
          </p:nvSpPr>
          <p:spPr>
            <a:xfrm flipH="false" flipV="false" rot="0">
              <a:off x="0" y="0"/>
              <a:ext cx="3204302" cy="1616566"/>
            </a:xfrm>
            <a:custGeom>
              <a:avLst/>
              <a:gdLst/>
              <a:ahLst/>
              <a:cxnLst/>
              <a:rect r="r" b="b" t="t" l="l"/>
              <a:pathLst>
                <a:path h="1616566" w="3204302">
                  <a:moveTo>
                    <a:pt x="26846" y="0"/>
                  </a:moveTo>
                  <a:lnTo>
                    <a:pt x="3177456" y="0"/>
                  </a:lnTo>
                  <a:cubicBezTo>
                    <a:pt x="3184576" y="0"/>
                    <a:pt x="3191405" y="2828"/>
                    <a:pt x="3196439" y="7863"/>
                  </a:cubicBezTo>
                  <a:cubicBezTo>
                    <a:pt x="3201474" y="12897"/>
                    <a:pt x="3204302" y="19726"/>
                    <a:pt x="3204302" y="26846"/>
                  </a:cubicBezTo>
                  <a:lnTo>
                    <a:pt x="3204302" y="1589720"/>
                  </a:lnTo>
                  <a:cubicBezTo>
                    <a:pt x="3204302" y="1596840"/>
                    <a:pt x="3201474" y="1603668"/>
                    <a:pt x="3196439" y="1608703"/>
                  </a:cubicBezTo>
                  <a:cubicBezTo>
                    <a:pt x="3191405" y="1613737"/>
                    <a:pt x="3184576" y="1616566"/>
                    <a:pt x="3177456" y="1616566"/>
                  </a:cubicBezTo>
                  <a:lnTo>
                    <a:pt x="26846" y="1616566"/>
                  </a:lnTo>
                  <a:cubicBezTo>
                    <a:pt x="19726" y="1616566"/>
                    <a:pt x="12897" y="1613737"/>
                    <a:pt x="7863" y="1608703"/>
                  </a:cubicBezTo>
                  <a:cubicBezTo>
                    <a:pt x="2828" y="1603668"/>
                    <a:pt x="0" y="1596840"/>
                    <a:pt x="0" y="1589720"/>
                  </a:cubicBezTo>
                  <a:lnTo>
                    <a:pt x="0" y="26846"/>
                  </a:lnTo>
                  <a:cubicBezTo>
                    <a:pt x="0" y="19726"/>
                    <a:pt x="2828" y="12897"/>
                    <a:pt x="7863" y="7863"/>
                  </a:cubicBezTo>
                  <a:cubicBezTo>
                    <a:pt x="12897" y="2828"/>
                    <a:pt x="19726" y="0"/>
                    <a:pt x="26846" y="0"/>
                  </a:cubicBezTo>
                  <a:close/>
                </a:path>
              </a:pathLst>
            </a:custGeom>
            <a:solidFill>
              <a:srgbClr val="EEEEEE"/>
            </a:solidFill>
          </p:spPr>
        </p:sp>
        <p:sp>
          <p:nvSpPr>
            <p:cNvPr name="TextBox 7" id="7"/>
            <p:cNvSpPr txBox="true"/>
            <p:nvPr/>
          </p:nvSpPr>
          <p:spPr>
            <a:xfrm>
              <a:off x="0" y="-57150"/>
              <a:ext cx="3204302" cy="1673716"/>
            </a:xfrm>
            <a:prstGeom prst="rect">
              <a:avLst/>
            </a:prstGeom>
          </p:spPr>
          <p:txBody>
            <a:bodyPr anchor="ctr" rtlCol="false" tIns="50800" lIns="50800" bIns="50800" rIns="50800"/>
            <a:lstStyle/>
            <a:p>
              <a:pPr algn="ctr">
                <a:lnSpc>
                  <a:spcPts val="2520"/>
                </a:lnSpc>
              </a:pPr>
            </a:p>
          </p:txBody>
        </p:sp>
      </p:grpSp>
      <p:grpSp>
        <p:nvGrpSpPr>
          <p:cNvPr name="Group 8" id="8"/>
          <p:cNvGrpSpPr/>
          <p:nvPr/>
        </p:nvGrpSpPr>
        <p:grpSpPr>
          <a:xfrm rot="0">
            <a:off x="1046330" y="2783532"/>
            <a:ext cx="999022" cy="528080"/>
            <a:chOff x="0" y="0"/>
            <a:chExt cx="370008" cy="195585"/>
          </a:xfrm>
        </p:grpSpPr>
        <p:sp>
          <p:nvSpPr>
            <p:cNvPr name="Freeform 9" id="9"/>
            <p:cNvSpPr/>
            <p:nvPr/>
          </p:nvSpPr>
          <p:spPr>
            <a:xfrm flipH="false" flipV="false" rot="0">
              <a:off x="0" y="0"/>
              <a:ext cx="370008" cy="195585"/>
            </a:xfrm>
            <a:custGeom>
              <a:avLst/>
              <a:gdLst/>
              <a:ahLst/>
              <a:cxnLst/>
              <a:rect r="r" b="b" t="t" l="l"/>
              <a:pathLst>
                <a:path h="195585" w="370008">
                  <a:moveTo>
                    <a:pt x="77495" y="0"/>
                  </a:moveTo>
                  <a:lnTo>
                    <a:pt x="292513" y="0"/>
                  </a:lnTo>
                  <a:cubicBezTo>
                    <a:pt x="335312" y="0"/>
                    <a:pt x="370008" y="34696"/>
                    <a:pt x="370008" y="77495"/>
                  </a:cubicBezTo>
                  <a:lnTo>
                    <a:pt x="370008" y="118090"/>
                  </a:lnTo>
                  <a:cubicBezTo>
                    <a:pt x="370008" y="138643"/>
                    <a:pt x="361843" y="158354"/>
                    <a:pt x="347310" y="172887"/>
                  </a:cubicBezTo>
                  <a:cubicBezTo>
                    <a:pt x="332777" y="187420"/>
                    <a:pt x="313066" y="195585"/>
                    <a:pt x="292513" y="195585"/>
                  </a:cubicBezTo>
                  <a:lnTo>
                    <a:pt x="77495" y="195585"/>
                  </a:lnTo>
                  <a:cubicBezTo>
                    <a:pt x="34696" y="195585"/>
                    <a:pt x="0" y="160889"/>
                    <a:pt x="0" y="118090"/>
                  </a:cubicBezTo>
                  <a:lnTo>
                    <a:pt x="0" y="77495"/>
                  </a:lnTo>
                  <a:cubicBezTo>
                    <a:pt x="0" y="34696"/>
                    <a:pt x="34696" y="0"/>
                    <a:pt x="77495" y="0"/>
                  </a:cubicBezTo>
                  <a:close/>
                </a:path>
              </a:pathLst>
            </a:custGeom>
            <a:solidFill>
              <a:srgbClr val="1A0C67"/>
            </a:solidFill>
          </p:spPr>
        </p:sp>
        <p:sp>
          <p:nvSpPr>
            <p:cNvPr name="TextBox 10" id="10"/>
            <p:cNvSpPr txBox="true"/>
            <p:nvPr/>
          </p:nvSpPr>
          <p:spPr>
            <a:xfrm>
              <a:off x="0" y="-28575"/>
              <a:ext cx="370008" cy="224160"/>
            </a:xfrm>
            <a:prstGeom prst="rect">
              <a:avLst/>
            </a:prstGeom>
          </p:spPr>
          <p:txBody>
            <a:bodyPr anchor="ctr" rtlCol="false" tIns="50800" lIns="50800" bIns="50800" rIns="50800"/>
            <a:lstStyle/>
            <a:p>
              <a:pPr algn="ctr">
                <a:lnSpc>
                  <a:spcPts val="2520"/>
                </a:lnSpc>
              </a:pPr>
              <a:r>
                <a:rPr lang="en-US" sz="1800">
                  <a:solidFill>
                    <a:srgbClr val="FFFFFF"/>
                  </a:solidFill>
                  <a:latin typeface="Canva Sans"/>
                  <a:ea typeface="Canva Sans"/>
                  <a:cs typeface="Canva Sans"/>
                  <a:sym typeface="Canva Sans"/>
                </a:rPr>
                <a:t>VISION</a:t>
              </a:r>
            </a:p>
          </p:txBody>
        </p:sp>
      </p:grpSp>
      <p:grpSp>
        <p:nvGrpSpPr>
          <p:cNvPr name="Group 11" id="11"/>
          <p:cNvGrpSpPr/>
          <p:nvPr/>
        </p:nvGrpSpPr>
        <p:grpSpPr>
          <a:xfrm rot="0">
            <a:off x="1046330" y="4019884"/>
            <a:ext cx="999022" cy="528080"/>
            <a:chOff x="0" y="0"/>
            <a:chExt cx="370008" cy="195585"/>
          </a:xfrm>
        </p:grpSpPr>
        <p:sp>
          <p:nvSpPr>
            <p:cNvPr name="Freeform 12" id="12"/>
            <p:cNvSpPr/>
            <p:nvPr/>
          </p:nvSpPr>
          <p:spPr>
            <a:xfrm flipH="false" flipV="false" rot="0">
              <a:off x="0" y="0"/>
              <a:ext cx="370008" cy="195585"/>
            </a:xfrm>
            <a:custGeom>
              <a:avLst/>
              <a:gdLst/>
              <a:ahLst/>
              <a:cxnLst/>
              <a:rect r="r" b="b" t="t" l="l"/>
              <a:pathLst>
                <a:path h="195585" w="370008">
                  <a:moveTo>
                    <a:pt x="77495" y="0"/>
                  </a:moveTo>
                  <a:lnTo>
                    <a:pt x="292513" y="0"/>
                  </a:lnTo>
                  <a:cubicBezTo>
                    <a:pt x="335312" y="0"/>
                    <a:pt x="370008" y="34696"/>
                    <a:pt x="370008" y="77495"/>
                  </a:cubicBezTo>
                  <a:lnTo>
                    <a:pt x="370008" y="118090"/>
                  </a:lnTo>
                  <a:cubicBezTo>
                    <a:pt x="370008" y="138643"/>
                    <a:pt x="361843" y="158354"/>
                    <a:pt x="347310" y="172887"/>
                  </a:cubicBezTo>
                  <a:cubicBezTo>
                    <a:pt x="332777" y="187420"/>
                    <a:pt x="313066" y="195585"/>
                    <a:pt x="292513" y="195585"/>
                  </a:cubicBezTo>
                  <a:lnTo>
                    <a:pt x="77495" y="195585"/>
                  </a:lnTo>
                  <a:cubicBezTo>
                    <a:pt x="34696" y="195585"/>
                    <a:pt x="0" y="160889"/>
                    <a:pt x="0" y="118090"/>
                  </a:cubicBezTo>
                  <a:lnTo>
                    <a:pt x="0" y="77495"/>
                  </a:lnTo>
                  <a:cubicBezTo>
                    <a:pt x="0" y="34696"/>
                    <a:pt x="34696" y="0"/>
                    <a:pt x="77495" y="0"/>
                  </a:cubicBezTo>
                  <a:close/>
                </a:path>
              </a:pathLst>
            </a:custGeom>
            <a:solidFill>
              <a:srgbClr val="1A0C67"/>
            </a:solidFill>
          </p:spPr>
        </p:sp>
        <p:sp>
          <p:nvSpPr>
            <p:cNvPr name="TextBox 13" id="13"/>
            <p:cNvSpPr txBox="true"/>
            <p:nvPr/>
          </p:nvSpPr>
          <p:spPr>
            <a:xfrm>
              <a:off x="0" y="-28575"/>
              <a:ext cx="370008" cy="224160"/>
            </a:xfrm>
            <a:prstGeom prst="rect">
              <a:avLst/>
            </a:prstGeom>
          </p:spPr>
          <p:txBody>
            <a:bodyPr anchor="ctr" rtlCol="false" tIns="50800" lIns="50800" bIns="50800" rIns="50800"/>
            <a:lstStyle/>
            <a:p>
              <a:pPr algn="ctr">
                <a:lnSpc>
                  <a:spcPts val="2520"/>
                </a:lnSpc>
              </a:pPr>
              <a:r>
                <a:rPr lang="en-US" sz="1800">
                  <a:solidFill>
                    <a:srgbClr val="FFFFFF"/>
                  </a:solidFill>
                  <a:latin typeface="Canva Sans"/>
                  <a:ea typeface="Canva Sans"/>
                  <a:cs typeface="Canva Sans"/>
                  <a:sym typeface="Canva Sans"/>
                </a:rPr>
                <a:t>GOALS</a:t>
              </a:r>
            </a:p>
          </p:txBody>
        </p:sp>
      </p:grpSp>
      <p:sp>
        <p:nvSpPr>
          <p:cNvPr name="TextBox 14" id="14"/>
          <p:cNvSpPr txBox="true"/>
          <p:nvPr/>
        </p:nvSpPr>
        <p:spPr>
          <a:xfrm rot="0">
            <a:off x="960605" y="596807"/>
            <a:ext cx="7222259" cy="554355"/>
          </a:xfrm>
          <a:prstGeom prst="rect">
            <a:avLst/>
          </a:prstGeom>
        </p:spPr>
        <p:txBody>
          <a:bodyPr anchor="t" rtlCol="false" tIns="0" lIns="0" bIns="0" rIns="0">
            <a:spAutoFit/>
          </a:bodyPr>
          <a:lstStyle/>
          <a:p>
            <a:pPr algn="l">
              <a:lnSpc>
                <a:spcPts val="4200"/>
              </a:lnSpc>
            </a:pPr>
            <a:r>
              <a:rPr lang="en-US" sz="4200" b="true">
                <a:solidFill>
                  <a:srgbClr val="070707"/>
                </a:solidFill>
                <a:latin typeface="Oswald Bold"/>
                <a:ea typeface="Oswald Bold"/>
                <a:cs typeface="Oswald Bold"/>
                <a:sym typeface="Oswald Bold"/>
              </a:rPr>
              <a:t>Visions &amp; Goals</a:t>
            </a:r>
          </a:p>
        </p:txBody>
      </p:sp>
      <p:sp>
        <p:nvSpPr>
          <p:cNvPr name="TextBox 15" id="15"/>
          <p:cNvSpPr txBox="true"/>
          <p:nvPr/>
        </p:nvSpPr>
        <p:spPr>
          <a:xfrm rot="0">
            <a:off x="2226284" y="2834212"/>
            <a:ext cx="6795796" cy="407439"/>
          </a:xfrm>
          <a:prstGeom prst="rect">
            <a:avLst/>
          </a:prstGeom>
        </p:spPr>
        <p:txBody>
          <a:bodyPr anchor="t" rtlCol="false" tIns="0" lIns="0" bIns="0" rIns="0">
            <a:spAutoFit/>
          </a:bodyPr>
          <a:lstStyle/>
          <a:p>
            <a:pPr algn="l" marL="522079" indent="-174026" lvl="2">
              <a:lnSpc>
                <a:spcPts val="1692"/>
              </a:lnSpc>
              <a:buFont typeface="Arial"/>
              <a:buChar char="⚬"/>
            </a:pPr>
            <a:r>
              <a:rPr lang="en-US" sz="1209">
                <a:solidFill>
                  <a:srgbClr val="070707"/>
                </a:solidFill>
                <a:latin typeface="Canva Sans"/>
                <a:ea typeface="Canva Sans"/>
                <a:cs typeface="Canva Sans"/>
                <a:sym typeface="Canva Sans"/>
              </a:rPr>
              <a:t>To transform Bamori Kalan into a self-sustaining, inclusive, and digitally empowered rural community through integrated development.</a:t>
            </a:r>
          </a:p>
        </p:txBody>
      </p:sp>
      <p:sp>
        <p:nvSpPr>
          <p:cNvPr name="TextBox 16" id="16"/>
          <p:cNvSpPr txBox="true"/>
          <p:nvPr/>
        </p:nvSpPr>
        <p:spPr>
          <a:xfrm rot="0">
            <a:off x="2556040" y="3880111"/>
            <a:ext cx="6136284" cy="2503170"/>
          </a:xfrm>
          <a:prstGeom prst="rect">
            <a:avLst/>
          </a:prstGeom>
        </p:spPr>
        <p:txBody>
          <a:bodyPr anchor="t" rtlCol="false" tIns="0" lIns="0" bIns="0" rIns="0">
            <a:spAutoFit/>
          </a:bodyPr>
          <a:lstStyle/>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Ensure 100% access to clean drinking water and electricity (including solar integration)</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Pave all internal roads and ensure safe transportation access</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Achieve full school attendance and reduce dropout rates to near-zero</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Provide accessible primary and preventive healthcare</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Create at least one operational skill training center</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Enable digital literacy and basic internet access for every household</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Increase employment and local enterprise opportunities, especially for youth and women</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Promote organized dairy and agriculture through cooperatives and government schemes</a:t>
            </a:r>
          </a:p>
          <a:p>
            <a:pPr algn="l">
              <a:lnSpc>
                <a:spcPts val="1680"/>
              </a:lnSpc>
            </a:pPr>
          </a:p>
        </p:txBody>
      </p:sp>
      <p:grpSp>
        <p:nvGrpSpPr>
          <p:cNvPr name="Group 17" id="17"/>
          <p:cNvGrpSpPr/>
          <p:nvPr/>
        </p:nvGrpSpPr>
        <p:grpSpPr>
          <a:xfrm rot="0">
            <a:off x="8358311" y="33875"/>
            <a:ext cx="1395289" cy="139528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25" r="-51" b="-25"/>
              </a:stretch>
            </a:blipFill>
          </p:spPr>
        </p:sp>
      </p:grpSp>
      <p:grpSp>
        <p:nvGrpSpPr>
          <p:cNvPr name="Group 19" id="19"/>
          <p:cNvGrpSpPr/>
          <p:nvPr/>
        </p:nvGrpSpPr>
        <p:grpSpPr>
          <a:xfrm rot="5400000">
            <a:off x="-920022" y="150315"/>
            <a:ext cx="2399639" cy="1361614"/>
            <a:chOff x="0" y="0"/>
            <a:chExt cx="812800" cy="461203"/>
          </a:xfrm>
        </p:grpSpPr>
        <p:sp>
          <p:nvSpPr>
            <p:cNvPr name="Freeform 20" id="20"/>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5E17EB"/>
            </a:solidFill>
          </p:spPr>
        </p:sp>
        <p:sp>
          <p:nvSpPr>
            <p:cNvPr name="TextBox 21" id="21"/>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8503068" y="2520723"/>
            <a:ext cx="2399639" cy="1361614"/>
            <a:chOff x="0" y="0"/>
            <a:chExt cx="812800" cy="461203"/>
          </a:xfrm>
        </p:grpSpPr>
        <p:sp>
          <p:nvSpPr>
            <p:cNvPr name="Freeform 3" id="3"/>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1A0C67"/>
            </a:solidFill>
          </p:spPr>
        </p:sp>
        <p:sp>
          <p:nvSpPr>
            <p:cNvPr name="TextBox 4" id="4"/>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5" id="5"/>
          <p:cNvGrpSpPr/>
          <p:nvPr/>
        </p:nvGrpSpPr>
        <p:grpSpPr>
          <a:xfrm rot="5400000">
            <a:off x="-1149106" y="2520723"/>
            <a:ext cx="2399639" cy="1361614"/>
            <a:chOff x="0" y="0"/>
            <a:chExt cx="812800" cy="461203"/>
          </a:xfrm>
        </p:grpSpPr>
        <p:sp>
          <p:nvSpPr>
            <p:cNvPr name="Freeform 6" id="6"/>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1A0C67"/>
            </a:solidFill>
          </p:spPr>
        </p:sp>
        <p:sp>
          <p:nvSpPr>
            <p:cNvPr name="TextBox 7" id="7"/>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8" id="8"/>
          <p:cNvGrpSpPr/>
          <p:nvPr/>
        </p:nvGrpSpPr>
        <p:grpSpPr>
          <a:xfrm rot="0">
            <a:off x="731520" y="6870546"/>
            <a:ext cx="8290560" cy="1556821"/>
            <a:chOff x="0" y="0"/>
            <a:chExt cx="4605043" cy="864746"/>
          </a:xfrm>
        </p:grpSpPr>
        <p:sp>
          <p:nvSpPr>
            <p:cNvPr name="Freeform 9" id="9"/>
            <p:cNvSpPr/>
            <p:nvPr/>
          </p:nvSpPr>
          <p:spPr>
            <a:xfrm flipH="false" flipV="false" rot="0">
              <a:off x="0" y="0"/>
              <a:ext cx="4605043" cy="864746"/>
            </a:xfrm>
            <a:custGeom>
              <a:avLst/>
              <a:gdLst/>
              <a:ahLst/>
              <a:cxnLst/>
              <a:rect r="r" b="b" t="t" l="l"/>
              <a:pathLst>
                <a:path h="864746" w="4605043">
                  <a:moveTo>
                    <a:pt x="26147" y="0"/>
                  </a:moveTo>
                  <a:lnTo>
                    <a:pt x="4578896" y="0"/>
                  </a:lnTo>
                  <a:cubicBezTo>
                    <a:pt x="4593337" y="0"/>
                    <a:pt x="4605043" y="11706"/>
                    <a:pt x="4605043" y="26147"/>
                  </a:cubicBezTo>
                  <a:lnTo>
                    <a:pt x="4605043" y="838599"/>
                  </a:lnTo>
                  <a:cubicBezTo>
                    <a:pt x="4605043" y="845533"/>
                    <a:pt x="4602288" y="852184"/>
                    <a:pt x="4597384" y="857088"/>
                  </a:cubicBezTo>
                  <a:cubicBezTo>
                    <a:pt x="4592481" y="861991"/>
                    <a:pt x="4585831" y="864746"/>
                    <a:pt x="4578896" y="864746"/>
                  </a:cubicBezTo>
                  <a:lnTo>
                    <a:pt x="26147" y="864746"/>
                  </a:lnTo>
                  <a:cubicBezTo>
                    <a:pt x="11706" y="864746"/>
                    <a:pt x="0" y="853039"/>
                    <a:pt x="0" y="838599"/>
                  </a:cubicBezTo>
                  <a:lnTo>
                    <a:pt x="0" y="26147"/>
                  </a:lnTo>
                  <a:cubicBezTo>
                    <a:pt x="0" y="11706"/>
                    <a:pt x="11706" y="0"/>
                    <a:pt x="26147" y="0"/>
                  </a:cubicBezTo>
                  <a:close/>
                </a:path>
              </a:pathLst>
            </a:custGeom>
            <a:solidFill>
              <a:srgbClr val="FFC61A"/>
            </a:solidFill>
          </p:spPr>
        </p:sp>
        <p:sp>
          <p:nvSpPr>
            <p:cNvPr name="TextBox 10" id="10"/>
            <p:cNvSpPr txBox="true"/>
            <p:nvPr/>
          </p:nvSpPr>
          <p:spPr>
            <a:xfrm>
              <a:off x="0" y="-19050"/>
              <a:ext cx="4605043" cy="883796"/>
            </a:xfrm>
            <a:prstGeom prst="rect">
              <a:avLst/>
            </a:prstGeom>
          </p:spPr>
          <p:txBody>
            <a:bodyPr anchor="ctr" rtlCol="false" tIns="24087" lIns="24087" bIns="24087" rIns="24087"/>
            <a:lstStyle/>
            <a:p>
              <a:pPr algn="ctr">
                <a:lnSpc>
                  <a:spcPts val="1920"/>
                </a:lnSpc>
              </a:pPr>
            </a:p>
          </p:txBody>
        </p:sp>
      </p:grpSp>
      <p:sp>
        <p:nvSpPr>
          <p:cNvPr name="Freeform 11" id="11"/>
          <p:cNvSpPr/>
          <p:nvPr/>
        </p:nvSpPr>
        <p:spPr>
          <a:xfrm flipH="false" flipV="false" rot="-10800000">
            <a:off x="813079" y="1193069"/>
            <a:ext cx="3901440" cy="170245"/>
          </a:xfrm>
          <a:custGeom>
            <a:avLst/>
            <a:gdLst/>
            <a:ahLst/>
            <a:cxnLst/>
            <a:rect r="r" b="b" t="t" l="l"/>
            <a:pathLst>
              <a:path h="170245" w="3901440">
                <a:moveTo>
                  <a:pt x="0" y="0"/>
                </a:moveTo>
                <a:lnTo>
                  <a:pt x="3901440" y="0"/>
                </a:lnTo>
                <a:lnTo>
                  <a:pt x="3901440" y="170244"/>
                </a:lnTo>
                <a:lnTo>
                  <a:pt x="0" y="17024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328243" y="3358277"/>
            <a:ext cx="2871112" cy="287111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4"/>
              <a:stretch>
                <a:fillRect l="-12606" t="0" r="-12606" b="0"/>
              </a:stretch>
            </a:blipFill>
          </p:spPr>
        </p:sp>
      </p:grpSp>
      <p:grpSp>
        <p:nvGrpSpPr>
          <p:cNvPr name="Group 14" id="14"/>
          <p:cNvGrpSpPr/>
          <p:nvPr/>
        </p:nvGrpSpPr>
        <p:grpSpPr>
          <a:xfrm rot="0">
            <a:off x="5711898" y="3358277"/>
            <a:ext cx="2871112" cy="287111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5"/>
              <a:stretch>
                <a:fillRect l="-14529" t="0" r="-14529" b="0"/>
              </a:stretch>
            </a:blipFill>
          </p:spPr>
        </p:sp>
      </p:grpSp>
      <p:sp>
        <p:nvSpPr>
          <p:cNvPr name="AutoShape 16" id="16"/>
          <p:cNvSpPr/>
          <p:nvPr/>
        </p:nvSpPr>
        <p:spPr>
          <a:xfrm>
            <a:off x="4199355" y="4793833"/>
            <a:ext cx="1512543" cy="0"/>
          </a:xfrm>
          <a:prstGeom prst="line">
            <a:avLst/>
          </a:prstGeom>
          <a:ln cap="flat" w="38100">
            <a:solidFill>
              <a:srgbClr val="000000"/>
            </a:solidFill>
            <a:prstDash val="solid"/>
            <a:headEnd type="none" len="sm" w="sm"/>
            <a:tailEnd type="arrow" len="sm" w="med"/>
          </a:ln>
        </p:spPr>
      </p:sp>
      <p:grpSp>
        <p:nvGrpSpPr>
          <p:cNvPr name="Group 17" id="17"/>
          <p:cNvGrpSpPr/>
          <p:nvPr/>
        </p:nvGrpSpPr>
        <p:grpSpPr>
          <a:xfrm rot="0">
            <a:off x="8358311" y="33875"/>
            <a:ext cx="1395289" cy="1395289"/>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25" r="-51" b="-25"/>
              </a:stretch>
            </a:blipFill>
          </p:spPr>
        </p:sp>
      </p:grpSp>
      <p:sp>
        <p:nvSpPr>
          <p:cNvPr name="Freeform 19" id="19"/>
          <p:cNvSpPr/>
          <p:nvPr/>
        </p:nvSpPr>
        <p:spPr>
          <a:xfrm flipH="false" flipV="false" rot="0">
            <a:off x="3077424" y="1592929"/>
            <a:ext cx="191616" cy="408781"/>
          </a:xfrm>
          <a:custGeom>
            <a:avLst/>
            <a:gdLst/>
            <a:ahLst/>
            <a:cxnLst/>
            <a:rect r="r" b="b" t="t" l="l"/>
            <a:pathLst>
              <a:path h="408781" w="191616">
                <a:moveTo>
                  <a:pt x="0" y="0"/>
                </a:moveTo>
                <a:lnTo>
                  <a:pt x="191616" y="0"/>
                </a:lnTo>
                <a:lnTo>
                  <a:pt x="191616" y="408781"/>
                </a:lnTo>
                <a:lnTo>
                  <a:pt x="0" y="408781"/>
                </a:lnTo>
                <a:lnTo>
                  <a:pt x="0" y="0"/>
                </a:lnTo>
                <a:close/>
              </a:path>
            </a:pathLst>
          </a:custGeom>
          <a:blipFill>
            <a:blip r:embed="rId7"/>
            <a:stretch>
              <a:fillRect l="0" t="0" r="0" b="0"/>
            </a:stretch>
          </a:blipFill>
        </p:spPr>
      </p:sp>
      <p:sp>
        <p:nvSpPr>
          <p:cNvPr name="TextBox 20" id="20"/>
          <p:cNvSpPr txBox="true"/>
          <p:nvPr/>
        </p:nvSpPr>
        <p:spPr>
          <a:xfrm rot="0">
            <a:off x="731520" y="517842"/>
            <a:ext cx="6089116" cy="494031"/>
          </a:xfrm>
          <a:prstGeom prst="rect">
            <a:avLst/>
          </a:prstGeom>
        </p:spPr>
        <p:txBody>
          <a:bodyPr anchor="t" rtlCol="false" tIns="0" lIns="0" bIns="0" rIns="0">
            <a:spAutoFit/>
          </a:bodyPr>
          <a:lstStyle/>
          <a:p>
            <a:pPr algn="ctr">
              <a:lnSpc>
                <a:spcPts val="3700"/>
              </a:lnSpc>
            </a:pPr>
            <a:r>
              <a:rPr lang="en-US" sz="3700" b="true">
                <a:solidFill>
                  <a:srgbClr val="070707"/>
                </a:solidFill>
                <a:latin typeface="Oswald Bold"/>
                <a:ea typeface="Oswald Bold"/>
                <a:cs typeface="Oswald Bold"/>
                <a:sym typeface="Oswald Bold"/>
              </a:rPr>
              <a:t>Sector-Wise Development  Plan</a:t>
            </a:r>
          </a:p>
        </p:txBody>
      </p:sp>
      <p:sp>
        <p:nvSpPr>
          <p:cNvPr name="TextBox 21" id="21"/>
          <p:cNvSpPr txBox="true"/>
          <p:nvPr/>
        </p:nvSpPr>
        <p:spPr>
          <a:xfrm rot="0">
            <a:off x="333224" y="1592134"/>
            <a:ext cx="7957186" cy="409576"/>
          </a:xfrm>
          <a:prstGeom prst="rect">
            <a:avLst/>
          </a:prstGeom>
        </p:spPr>
        <p:txBody>
          <a:bodyPr anchor="t" rtlCol="false" tIns="0" lIns="0" bIns="0" rIns="0">
            <a:spAutoFit/>
          </a:bodyPr>
          <a:lstStyle/>
          <a:p>
            <a:pPr algn="ctr">
              <a:lnSpc>
                <a:spcPts val="3000"/>
              </a:lnSpc>
            </a:pPr>
            <a:r>
              <a:rPr lang="en-US" sz="3000" b="true">
                <a:solidFill>
                  <a:srgbClr val="070707"/>
                </a:solidFill>
                <a:latin typeface="Oswald Bold"/>
                <a:ea typeface="Oswald Bold"/>
                <a:cs typeface="Oswald Bold"/>
                <a:sym typeface="Oswald Bold"/>
              </a:rPr>
              <a:t>.EDUCATION</a:t>
            </a:r>
          </a:p>
        </p:txBody>
      </p:sp>
      <p:sp>
        <p:nvSpPr>
          <p:cNvPr name="TextBox 22" id="22"/>
          <p:cNvSpPr txBox="true"/>
          <p:nvPr/>
        </p:nvSpPr>
        <p:spPr>
          <a:xfrm rot="0">
            <a:off x="908472" y="1825895"/>
            <a:ext cx="6377262" cy="1210422"/>
          </a:xfrm>
          <a:prstGeom prst="rect">
            <a:avLst/>
          </a:prstGeom>
        </p:spPr>
        <p:txBody>
          <a:bodyPr anchor="t" rtlCol="false" tIns="0" lIns="0" bIns="0" rIns="0">
            <a:spAutoFit/>
          </a:bodyPr>
          <a:lstStyle/>
          <a:p>
            <a:pPr algn="l">
              <a:lnSpc>
                <a:spcPts val="1904"/>
              </a:lnSpc>
            </a:pPr>
          </a:p>
          <a:p>
            <a:pPr algn="l">
              <a:lnSpc>
                <a:spcPts val="1904"/>
              </a:lnSpc>
            </a:pPr>
            <a:r>
              <a:rPr lang="en-US" sz="1904">
                <a:solidFill>
                  <a:srgbClr val="FF3131"/>
                </a:solidFill>
                <a:latin typeface="Oswald"/>
                <a:ea typeface="Oswald"/>
                <a:cs typeface="Oswald"/>
                <a:sym typeface="Oswald"/>
              </a:rPr>
              <a:t>Strategy</a:t>
            </a:r>
          </a:p>
          <a:p>
            <a:pPr algn="l">
              <a:lnSpc>
                <a:spcPts val="1904"/>
              </a:lnSpc>
            </a:pPr>
          </a:p>
          <a:p>
            <a:pPr algn="l" marL="411158" indent="-205579" lvl="1">
              <a:lnSpc>
                <a:spcPts val="1904"/>
              </a:lnSpc>
              <a:buAutoNum type="arabicPeriod" startAt="1"/>
            </a:pPr>
            <a:r>
              <a:rPr lang="en-US" sz="1904">
                <a:solidFill>
                  <a:srgbClr val="070707"/>
                </a:solidFill>
                <a:latin typeface="Oswald"/>
                <a:ea typeface="Oswald"/>
                <a:cs typeface="Oswald"/>
                <a:sym typeface="Oswald"/>
              </a:rPr>
              <a:t> Infrastructure &amp; Digital Access</a:t>
            </a:r>
          </a:p>
          <a:p>
            <a:pPr algn="l" marL="411158" indent="-205579" lvl="1">
              <a:lnSpc>
                <a:spcPts val="1904"/>
              </a:lnSpc>
              <a:buAutoNum type="arabicPeriod" startAt="1"/>
            </a:pPr>
            <a:r>
              <a:rPr lang="en-US" sz="1904">
                <a:solidFill>
                  <a:srgbClr val="070707"/>
                </a:solidFill>
                <a:latin typeface="Oswald"/>
                <a:ea typeface="Oswald"/>
                <a:cs typeface="Oswald"/>
                <a:sym typeface="Oswald"/>
              </a:rPr>
              <a:t>Scholarship &amp; Outreach Programs</a:t>
            </a:r>
          </a:p>
        </p:txBody>
      </p:sp>
      <p:sp>
        <p:nvSpPr>
          <p:cNvPr name="TextBox 23" id="23"/>
          <p:cNvSpPr txBox="true"/>
          <p:nvPr/>
        </p:nvSpPr>
        <p:spPr>
          <a:xfrm rot="0">
            <a:off x="4311817" y="4429924"/>
            <a:ext cx="1432654" cy="245747"/>
          </a:xfrm>
          <a:prstGeom prst="rect">
            <a:avLst/>
          </a:prstGeom>
        </p:spPr>
        <p:txBody>
          <a:bodyPr anchor="t" rtlCol="false" tIns="0" lIns="0" bIns="0" rIns="0">
            <a:spAutoFit/>
          </a:bodyPr>
          <a:lstStyle/>
          <a:p>
            <a:pPr algn="ctr">
              <a:lnSpc>
                <a:spcPts val="1800"/>
              </a:lnSpc>
            </a:pPr>
            <a:r>
              <a:rPr lang="en-US" sz="1800" b="true">
                <a:solidFill>
                  <a:srgbClr val="070707"/>
                </a:solidFill>
                <a:latin typeface="Oswald Bold"/>
                <a:ea typeface="Oswald Bold"/>
                <a:cs typeface="Oswald Bold"/>
                <a:sym typeface="Oswald Bold"/>
              </a:rPr>
              <a:t>Plan</a:t>
            </a:r>
          </a:p>
        </p:txBody>
      </p:sp>
      <p:grpSp>
        <p:nvGrpSpPr>
          <p:cNvPr name="Group 24" id="24"/>
          <p:cNvGrpSpPr/>
          <p:nvPr/>
        </p:nvGrpSpPr>
        <p:grpSpPr>
          <a:xfrm rot="5400000">
            <a:off x="-1149106" y="-83307"/>
            <a:ext cx="2399639" cy="1361614"/>
            <a:chOff x="0" y="0"/>
            <a:chExt cx="812800" cy="461203"/>
          </a:xfrm>
        </p:grpSpPr>
        <p:sp>
          <p:nvSpPr>
            <p:cNvPr name="Freeform 25" id="25"/>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5E17EB"/>
            </a:solidFill>
          </p:spPr>
        </p:sp>
        <p:sp>
          <p:nvSpPr>
            <p:cNvPr name="TextBox 26" id="26"/>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8503068" y="2520723"/>
            <a:ext cx="2399639" cy="1361614"/>
            <a:chOff x="0" y="0"/>
            <a:chExt cx="812800" cy="461203"/>
          </a:xfrm>
        </p:grpSpPr>
        <p:sp>
          <p:nvSpPr>
            <p:cNvPr name="Freeform 3" id="3"/>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1A0C67"/>
            </a:solidFill>
          </p:spPr>
        </p:sp>
        <p:sp>
          <p:nvSpPr>
            <p:cNvPr name="TextBox 4" id="4"/>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5" id="5"/>
          <p:cNvGrpSpPr/>
          <p:nvPr/>
        </p:nvGrpSpPr>
        <p:grpSpPr>
          <a:xfrm rot="5400000">
            <a:off x="-1149106" y="2520723"/>
            <a:ext cx="2399639" cy="1361614"/>
            <a:chOff x="0" y="0"/>
            <a:chExt cx="812800" cy="461203"/>
          </a:xfrm>
        </p:grpSpPr>
        <p:sp>
          <p:nvSpPr>
            <p:cNvPr name="Freeform 6" id="6"/>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1A0C67"/>
            </a:solidFill>
          </p:spPr>
        </p:sp>
        <p:sp>
          <p:nvSpPr>
            <p:cNvPr name="TextBox 7" id="7"/>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8" id="8"/>
          <p:cNvGrpSpPr/>
          <p:nvPr/>
        </p:nvGrpSpPr>
        <p:grpSpPr>
          <a:xfrm rot="0">
            <a:off x="731520" y="6870546"/>
            <a:ext cx="8290560" cy="1556821"/>
            <a:chOff x="0" y="0"/>
            <a:chExt cx="4605043" cy="864746"/>
          </a:xfrm>
        </p:grpSpPr>
        <p:sp>
          <p:nvSpPr>
            <p:cNvPr name="Freeform 9" id="9"/>
            <p:cNvSpPr/>
            <p:nvPr/>
          </p:nvSpPr>
          <p:spPr>
            <a:xfrm flipH="false" flipV="false" rot="0">
              <a:off x="0" y="0"/>
              <a:ext cx="4605043" cy="864746"/>
            </a:xfrm>
            <a:custGeom>
              <a:avLst/>
              <a:gdLst/>
              <a:ahLst/>
              <a:cxnLst/>
              <a:rect r="r" b="b" t="t" l="l"/>
              <a:pathLst>
                <a:path h="864746" w="4605043">
                  <a:moveTo>
                    <a:pt x="26147" y="0"/>
                  </a:moveTo>
                  <a:lnTo>
                    <a:pt x="4578896" y="0"/>
                  </a:lnTo>
                  <a:cubicBezTo>
                    <a:pt x="4593337" y="0"/>
                    <a:pt x="4605043" y="11706"/>
                    <a:pt x="4605043" y="26147"/>
                  </a:cubicBezTo>
                  <a:lnTo>
                    <a:pt x="4605043" y="838599"/>
                  </a:lnTo>
                  <a:cubicBezTo>
                    <a:pt x="4605043" y="845533"/>
                    <a:pt x="4602288" y="852184"/>
                    <a:pt x="4597384" y="857088"/>
                  </a:cubicBezTo>
                  <a:cubicBezTo>
                    <a:pt x="4592481" y="861991"/>
                    <a:pt x="4585831" y="864746"/>
                    <a:pt x="4578896" y="864746"/>
                  </a:cubicBezTo>
                  <a:lnTo>
                    <a:pt x="26147" y="864746"/>
                  </a:lnTo>
                  <a:cubicBezTo>
                    <a:pt x="11706" y="864746"/>
                    <a:pt x="0" y="853039"/>
                    <a:pt x="0" y="838599"/>
                  </a:cubicBezTo>
                  <a:lnTo>
                    <a:pt x="0" y="26147"/>
                  </a:lnTo>
                  <a:cubicBezTo>
                    <a:pt x="0" y="11706"/>
                    <a:pt x="11706" y="0"/>
                    <a:pt x="26147" y="0"/>
                  </a:cubicBezTo>
                  <a:close/>
                </a:path>
              </a:pathLst>
            </a:custGeom>
            <a:solidFill>
              <a:srgbClr val="FFC61A"/>
            </a:solidFill>
          </p:spPr>
        </p:sp>
        <p:sp>
          <p:nvSpPr>
            <p:cNvPr name="TextBox 10" id="10"/>
            <p:cNvSpPr txBox="true"/>
            <p:nvPr/>
          </p:nvSpPr>
          <p:spPr>
            <a:xfrm>
              <a:off x="0" y="-19050"/>
              <a:ext cx="4605043" cy="883796"/>
            </a:xfrm>
            <a:prstGeom prst="rect">
              <a:avLst/>
            </a:prstGeom>
          </p:spPr>
          <p:txBody>
            <a:bodyPr anchor="ctr" rtlCol="false" tIns="24087" lIns="24087" bIns="24087" rIns="24087"/>
            <a:lstStyle/>
            <a:p>
              <a:pPr algn="ctr">
                <a:lnSpc>
                  <a:spcPts val="1920"/>
                </a:lnSpc>
              </a:pPr>
            </a:p>
          </p:txBody>
        </p:sp>
      </p:grpSp>
      <p:sp>
        <p:nvSpPr>
          <p:cNvPr name="Freeform 11" id="11"/>
          <p:cNvSpPr/>
          <p:nvPr/>
        </p:nvSpPr>
        <p:spPr>
          <a:xfrm flipH="false" flipV="false" rot="-10800000">
            <a:off x="946712" y="1258920"/>
            <a:ext cx="3901440" cy="170245"/>
          </a:xfrm>
          <a:custGeom>
            <a:avLst/>
            <a:gdLst/>
            <a:ahLst/>
            <a:cxnLst/>
            <a:rect r="r" b="b" t="t" l="l"/>
            <a:pathLst>
              <a:path h="170245" w="3901440">
                <a:moveTo>
                  <a:pt x="0" y="0"/>
                </a:moveTo>
                <a:lnTo>
                  <a:pt x="3901440" y="0"/>
                </a:lnTo>
                <a:lnTo>
                  <a:pt x="3901440" y="170245"/>
                </a:lnTo>
                <a:lnTo>
                  <a:pt x="0" y="1702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2" id="12"/>
          <p:cNvGrpSpPr/>
          <p:nvPr/>
        </p:nvGrpSpPr>
        <p:grpSpPr>
          <a:xfrm rot="0">
            <a:off x="1086113" y="3657600"/>
            <a:ext cx="2871112" cy="2871112"/>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4"/>
              <a:stretch>
                <a:fillRect l="-6196" t="0" r="-6196" b="0"/>
              </a:stretch>
            </a:blipFill>
          </p:spPr>
        </p:sp>
      </p:grpSp>
      <p:grpSp>
        <p:nvGrpSpPr>
          <p:cNvPr name="Group 14" id="14"/>
          <p:cNvGrpSpPr/>
          <p:nvPr/>
        </p:nvGrpSpPr>
        <p:grpSpPr>
          <a:xfrm rot="0">
            <a:off x="5786253" y="3657600"/>
            <a:ext cx="2871112" cy="2871112"/>
            <a:chOff x="0" y="0"/>
            <a:chExt cx="812800" cy="812800"/>
          </a:xfrm>
        </p:grpSpPr>
        <p:sp>
          <p:nvSpPr>
            <p:cNvPr name="Freeform 15" id="15"/>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5"/>
              <a:stretch>
                <a:fillRect l="-54838" t="0" r="-54838" b="0"/>
              </a:stretch>
            </a:blipFill>
          </p:spPr>
        </p:sp>
      </p:grpSp>
      <p:sp>
        <p:nvSpPr>
          <p:cNvPr name="AutoShape 16" id="16"/>
          <p:cNvSpPr/>
          <p:nvPr/>
        </p:nvSpPr>
        <p:spPr>
          <a:xfrm>
            <a:off x="3957225" y="5093156"/>
            <a:ext cx="1829029" cy="0"/>
          </a:xfrm>
          <a:prstGeom prst="line">
            <a:avLst/>
          </a:prstGeom>
          <a:ln cap="flat" w="38100">
            <a:solidFill>
              <a:srgbClr val="000000"/>
            </a:solidFill>
            <a:prstDash val="solid"/>
            <a:headEnd type="none" len="sm" w="sm"/>
            <a:tailEnd type="arrow" len="sm" w="med"/>
          </a:ln>
        </p:spPr>
      </p:sp>
      <p:sp>
        <p:nvSpPr>
          <p:cNvPr name="TextBox 17" id="17"/>
          <p:cNvSpPr txBox="true"/>
          <p:nvPr/>
        </p:nvSpPr>
        <p:spPr>
          <a:xfrm rot="0">
            <a:off x="-735377" y="404391"/>
            <a:ext cx="7957186" cy="645795"/>
          </a:xfrm>
          <a:prstGeom prst="rect">
            <a:avLst/>
          </a:prstGeom>
        </p:spPr>
        <p:txBody>
          <a:bodyPr anchor="t" rtlCol="false" tIns="0" lIns="0" bIns="0" rIns="0">
            <a:spAutoFit/>
          </a:bodyPr>
          <a:lstStyle/>
          <a:p>
            <a:pPr algn="ctr">
              <a:lnSpc>
                <a:spcPts val="4800"/>
              </a:lnSpc>
            </a:pPr>
            <a:r>
              <a:rPr lang="en-US" sz="4800" b="true">
                <a:solidFill>
                  <a:srgbClr val="070707"/>
                </a:solidFill>
                <a:latin typeface="Oswald Bold"/>
                <a:ea typeface="Oswald Bold"/>
                <a:cs typeface="Oswald Bold"/>
                <a:sym typeface="Oswald Bold"/>
              </a:rPr>
              <a:t>.Agriculture</a:t>
            </a:r>
          </a:p>
        </p:txBody>
      </p:sp>
      <p:grpSp>
        <p:nvGrpSpPr>
          <p:cNvPr name="Group 18" id="18"/>
          <p:cNvGrpSpPr/>
          <p:nvPr/>
        </p:nvGrpSpPr>
        <p:grpSpPr>
          <a:xfrm rot="0">
            <a:off x="8358311" y="33875"/>
            <a:ext cx="1395289" cy="1395289"/>
            <a:chOff x="0" y="0"/>
            <a:chExt cx="812800" cy="812800"/>
          </a:xfrm>
        </p:grpSpPr>
        <p:sp>
          <p:nvSpPr>
            <p:cNvPr name="Freeform 19" id="1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25" r="-51" b="-25"/>
              </a:stretch>
            </a:blipFill>
          </p:spPr>
        </p:sp>
      </p:grpSp>
      <p:sp>
        <p:nvSpPr>
          <p:cNvPr name="Freeform 20" id="20"/>
          <p:cNvSpPr/>
          <p:nvPr/>
        </p:nvSpPr>
        <p:spPr>
          <a:xfrm flipH="false" flipV="false" rot="0">
            <a:off x="1086113" y="365760"/>
            <a:ext cx="511459" cy="637332"/>
          </a:xfrm>
          <a:custGeom>
            <a:avLst/>
            <a:gdLst/>
            <a:ahLst/>
            <a:cxnLst/>
            <a:rect r="r" b="b" t="t" l="l"/>
            <a:pathLst>
              <a:path h="637332" w="511459">
                <a:moveTo>
                  <a:pt x="0" y="0"/>
                </a:moveTo>
                <a:lnTo>
                  <a:pt x="511458" y="0"/>
                </a:lnTo>
                <a:lnTo>
                  <a:pt x="511458" y="637332"/>
                </a:lnTo>
                <a:lnTo>
                  <a:pt x="0" y="637332"/>
                </a:lnTo>
                <a:lnTo>
                  <a:pt x="0" y="0"/>
                </a:lnTo>
                <a:close/>
              </a:path>
            </a:pathLst>
          </a:custGeom>
          <a:blipFill>
            <a:blip r:embed="rId7"/>
            <a:stretch>
              <a:fillRect l="0" t="0" r="0" b="0"/>
            </a:stretch>
          </a:blipFill>
        </p:spPr>
      </p:sp>
      <p:sp>
        <p:nvSpPr>
          <p:cNvPr name="TextBox 21" id="21"/>
          <p:cNvSpPr txBox="true"/>
          <p:nvPr/>
        </p:nvSpPr>
        <p:spPr>
          <a:xfrm rot="0">
            <a:off x="4311817" y="4429924"/>
            <a:ext cx="1432654" cy="245747"/>
          </a:xfrm>
          <a:prstGeom prst="rect">
            <a:avLst/>
          </a:prstGeom>
        </p:spPr>
        <p:txBody>
          <a:bodyPr anchor="t" rtlCol="false" tIns="0" lIns="0" bIns="0" rIns="0">
            <a:spAutoFit/>
          </a:bodyPr>
          <a:lstStyle/>
          <a:p>
            <a:pPr algn="ctr">
              <a:lnSpc>
                <a:spcPts val="1800"/>
              </a:lnSpc>
            </a:pPr>
            <a:r>
              <a:rPr lang="en-US" sz="1800" b="true">
                <a:solidFill>
                  <a:srgbClr val="070707"/>
                </a:solidFill>
                <a:latin typeface="Oswald Bold"/>
                <a:ea typeface="Oswald Bold"/>
                <a:cs typeface="Oswald Bold"/>
                <a:sym typeface="Oswald Bold"/>
              </a:rPr>
              <a:t>Plan</a:t>
            </a:r>
          </a:p>
        </p:txBody>
      </p:sp>
      <p:sp>
        <p:nvSpPr>
          <p:cNvPr name="TextBox 22" id="22"/>
          <p:cNvSpPr txBox="true"/>
          <p:nvPr/>
        </p:nvSpPr>
        <p:spPr>
          <a:xfrm rot="0">
            <a:off x="946712" y="1762970"/>
            <a:ext cx="6377262" cy="1210422"/>
          </a:xfrm>
          <a:prstGeom prst="rect">
            <a:avLst/>
          </a:prstGeom>
        </p:spPr>
        <p:txBody>
          <a:bodyPr anchor="t" rtlCol="false" tIns="0" lIns="0" bIns="0" rIns="0">
            <a:spAutoFit/>
          </a:bodyPr>
          <a:lstStyle/>
          <a:p>
            <a:pPr algn="l">
              <a:lnSpc>
                <a:spcPts val="1904"/>
              </a:lnSpc>
            </a:pPr>
          </a:p>
          <a:p>
            <a:pPr algn="l">
              <a:lnSpc>
                <a:spcPts val="1904"/>
              </a:lnSpc>
            </a:pPr>
            <a:r>
              <a:rPr lang="en-US" sz="1904">
                <a:solidFill>
                  <a:srgbClr val="FF3131"/>
                </a:solidFill>
                <a:latin typeface="Oswald"/>
                <a:ea typeface="Oswald"/>
                <a:cs typeface="Oswald"/>
                <a:sym typeface="Oswald"/>
              </a:rPr>
              <a:t>Strategy</a:t>
            </a:r>
          </a:p>
          <a:p>
            <a:pPr algn="l">
              <a:lnSpc>
                <a:spcPts val="1904"/>
              </a:lnSpc>
            </a:pPr>
          </a:p>
          <a:p>
            <a:pPr algn="l" marL="411158" indent="-205579" lvl="1">
              <a:lnSpc>
                <a:spcPts val="1904"/>
              </a:lnSpc>
              <a:buAutoNum type="arabicPeriod" startAt="1"/>
            </a:pPr>
            <a:r>
              <a:rPr lang="en-US" sz="1904">
                <a:solidFill>
                  <a:srgbClr val="070707"/>
                </a:solidFill>
                <a:latin typeface="Oswald"/>
                <a:ea typeface="Oswald"/>
                <a:cs typeface="Oswald"/>
                <a:sym typeface="Oswald"/>
              </a:rPr>
              <a:t>Modernization of Farming Practices and Technology Adoption</a:t>
            </a:r>
          </a:p>
          <a:p>
            <a:pPr algn="l" marL="411158" indent="-205579" lvl="1">
              <a:lnSpc>
                <a:spcPts val="1904"/>
              </a:lnSpc>
              <a:buAutoNum type="arabicPeriod" startAt="1"/>
            </a:pPr>
            <a:r>
              <a:rPr lang="en-US" sz="1904">
                <a:solidFill>
                  <a:srgbClr val="070707"/>
                </a:solidFill>
                <a:latin typeface="Oswald"/>
                <a:ea typeface="Oswald"/>
                <a:cs typeface="Oswald"/>
                <a:sym typeface="Oswald"/>
              </a:rPr>
              <a:t>Formation of Agricultural Cooperatives and Market Linkages</a:t>
            </a:r>
          </a:p>
        </p:txBody>
      </p:sp>
      <p:grpSp>
        <p:nvGrpSpPr>
          <p:cNvPr name="Group 23" id="23"/>
          <p:cNvGrpSpPr/>
          <p:nvPr/>
        </p:nvGrpSpPr>
        <p:grpSpPr>
          <a:xfrm rot="5400000">
            <a:off x="-933914" y="50713"/>
            <a:ext cx="2399639" cy="1361614"/>
            <a:chOff x="0" y="0"/>
            <a:chExt cx="812800" cy="461203"/>
          </a:xfrm>
        </p:grpSpPr>
        <p:sp>
          <p:nvSpPr>
            <p:cNvPr name="Freeform 24" id="24"/>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5E17EB"/>
            </a:solidFill>
          </p:spPr>
        </p:sp>
        <p:sp>
          <p:nvSpPr>
            <p:cNvPr name="TextBox 25" id="25"/>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8503068" y="2520723"/>
            <a:ext cx="2399639" cy="1361614"/>
            <a:chOff x="0" y="0"/>
            <a:chExt cx="812800" cy="461203"/>
          </a:xfrm>
        </p:grpSpPr>
        <p:sp>
          <p:nvSpPr>
            <p:cNvPr name="Freeform 3" id="3"/>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1A0C67"/>
            </a:solidFill>
          </p:spPr>
        </p:sp>
        <p:sp>
          <p:nvSpPr>
            <p:cNvPr name="TextBox 4" id="4"/>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5" id="5"/>
          <p:cNvGrpSpPr/>
          <p:nvPr/>
        </p:nvGrpSpPr>
        <p:grpSpPr>
          <a:xfrm rot="5400000">
            <a:off x="-1149106" y="2520723"/>
            <a:ext cx="2399639" cy="1361614"/>
            <a:chOff x="0" y="0"/>
            <a:chExt cx="812800" cy="461203"/>
          </a:xfrm>
        </p:grpSpPr>
        <p:sp>
          <p:nvSpPr>
            <p:cNvPr name="Freeform 6" id="6"/>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1A0C67"/>
            </a:solidFill>
          </p:spPr>
        </p:sp>
        <p:sp>
          <p:nvSpPr>
            <p:cNvPr name="TextBox 7" id="7"/>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8" id="8"/>
          <p:cNvGrpSpPr/>
          <p:nvPr/>
        </p:nvGrpSpPr>
        <p:grpSpPr>
          <a:xfrm rot="5400000">
            <a:off x="-982419" y="121084"/>
            <a:ext cx="2399639" cy="1361614"/>
            <a:chOff x="0" y="0"/>
            <a:chExt cx="812800" cy="461203"/>
          </a:xfrm>
        </p:grpSpPr>
        <p:sp>
          <p:nvSpPr>
            <p:cNvPr name="Freeform 9" id="9"/>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5E17EB"/>
            </a:solidFill>
          </p:spPr>
        </p:sp>
        <p:sp>
          <p:nvSpPr>
            <p:cNvPr name="TextBox 10" id="10"/>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11" id="11"/>
          <p:cNvGrpSpPr/>
          <p:nvPr/>
        </p:nvGrpSpPr>
        <p:grpSpPr>
          <a:xfrm rot="0">
            <a:off x="731520" y="6870546"/>
            <a:ext cx="8290560" cy="1556821"/>
            <a:chOff x="0" y="0"/>
            <a:chExt cx="4605043" cy="864746"/>
          </a:xfrm>
        </p:grpSpPr>
        <p:sp>
          <p:nvSpPr>
            <p:cNvPr name="Freeform 12" id="12"/>
            <p:cNvSpPr/>
            <p:nvPr/>
          </p:nvSpPr>
          <p:spPr>
            <a:xfrm flipH="false" flipV="false" rot="0">
              <a:off x="0" y="0"/>
              <a:ext cx="4605043" cy="864746"/>
            </a:xfrm>
            <a:custGeom>
              <a:avLst/>
              <a:gdLst/>
              <a:ahLst/>
              <a:cxnLst/>
              <a:rect r="r" b="b" t="t" l="l"/>
              <a:pathLst>
                <a:path h="864746" w="4605043">
                  <a:moveTo>
                    <a:pt x="26147" y="0"/>
                  </a:moveTo>
                  <a:lnTo>
                    <a:pt x="4578896" y="0"/>
                  </a:lnTo>
                  <a:cubicBezTo>
                    <a:pt x="4593337" y="0"/>
                    <a:pt x="4605043" y="11706"/>
                    <a:pt x="4605043" y="26147"/>
                  </a:cubicBezTo>
                  <a:lnTo>
                    <a:pt x="4605043" y="838599"/>
                  </a:lnTo>
                  <a:cubicBezTo>
                    <a:pt x="4605043" y="845533"/>
                    <a:pt x="4602288" y="852184"/>
                    <a:pt x="4597384" y="857088"/>
                  </a:cubicBezTo>
                  <a:cubicBezTo>
                    <a:pt x="4592481" y="861991"/>
                    <a:pt x="4585831" y="864746"/>
                    <a:pt x="4578896" y="864746"/>
                  </a:cubicBezTo>
                  <a:lnTo>
                    <a:pt x="26147" y="864746"/>
                  </a:lnTo>
                  <a:cubicBezTo>
                    <a:pt x="11706" y="864746"/>
                    <a:pt x="0" y="853039"/>
                    <a:pt x="0" y="838599"/>
                  </a:cubicBezTo>
                  <a:lnTo>
                    <a:pt x="0" y="26147"/>
                  </a:lnTo>
                  <a:cubicBezTo>
                    <a:pt x="0" y="11706"/>
                    <a:pt x="11706" y="0"/>
                    <a:pt x="26147" y="0"/>
                  </a:cubicBezTo>
                  <a:close/>
                </a:path>
              </a:pathLst>
            </a:custGeom>
            <a:solidFill>
              <a:srgbClr val="FFC61A"/>
            </a:solidFill>
          </p:spPr>
        </p:sp>
        <p:sp>
          <p:nvSpPr>
            <p:cNvPr name="TextBox 13" id="13"/>
            <p:cNvSpPr txBox="true"/>
            <p:nvPr/>
          </p:nvSpPr>
          <p:spPr>
            <a:xfrm>
              <a:off x="0" y="-19050"/>
              <a:ext cx="4605043" cy="883796"/>
            </a:xfrm>
            <a:prstGeom prst="rect">
              <a:avLst/>
            </a:prstGeom>
          </p:spPr>
          <p:txBody>
            <a:bodyPr anchor="ctr" rtlCol="false" tIns="24087" lIns="24087" bIns="24087" rIns="24087"/>
            <a:lstStyle/>
            <a:p>
              <a:pPr algn="ctr">
                <a:lnSpc>
                  <a:spcPts val="1920"/>
                </a:lnSpc>
              </a:pPr>
            </a:p>
          </p:txBody>
        </p:sp>
      </p:grpSp>
      <p:sp>
        <p:nvSpPr>
          <p:cNvPr name="Freeform 14" id="14"/>
          <p:cNvSpPr/>
          <p:nvPr/>
        </p:nvSpPr>
        <p:spPr>
          <a:xfrm flipH="false" flipV="false" rot="-10800000">
            <a:off x="1087300" y="1344042"/>
            <a:ext cx="3901440" cy="170245"/>
          </a:xfrm>
          <a:custGeom>
            <a:avLst/>
            <a:gdLst/>
            <a:ahLst/>
            <a:cxnLst/>
            <a:rect r="r" b="b" t="t" l="l"/>
            <a:pathLst>
              <a:path h="170245" w="3901440">
                <a:moveTo>
                  <a:pt x="0" y="0"/>
                </a:moveTo>
                <a:lnTo>
                  <a:pt x="3901440" y="0"/>
                </a:lnTo>
                <a:lnTo>
                  <a:pt x="3901440" y="170245"/>
                </a:lnTo>
                <a:lnTo>
                  <a:pt x="0" y="1702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328243" y="3358277"/>
            <a:ext cx="2871112" cy="287111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4"/>
              <a:stretch>
                <a:fillRect l="-14102" t="0" r="-14102" b="0"/>
              </a:stretch>
            </a:blipFill>
          </p:spPr>
        </p:sp>
      </p:grpSp>
      <p:grpSp>
        <p:nvGrpSpPr>
          <p:cNvPr name="Group 17" id="17"/>
          <p:cNvGrpSpPr/>
          <p:nvPr/>
        </p:nvGrpSpPr>
        <p:grpSpPr>
          <a:xfrm rot="0">
            <a:off x="5711898" y="3358277"/>
            <a:ext cx="2871112" cy="287111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5"/>
              <a:stretch>
                <a:fillRect l="-25957" t="0" r="-25957" b="0"/>
              </a:stretch>
            </a:blipFill>
          </p:spPr>
        </p:sp>
      </p:grpSp>
      <p:sp>
        <p:nvSpPr>
          <p:cNvPr name="AutoShape 19" id="19"/>
          <p:cNvSpPr/>
          <p:nvPr/>
        </p:nvSpPr>
        <p:spPr>
          <a:xfrm>
            <a:off x="4199355" y="4793833"/>
            <a:ext cx="1512543" cy="0"/>
          </a:xfrm>
          <a:prstGeom prst="line">
            <a:avLst/>
          </a:prstGeom>
          <a:ln cap="flat" w="38100">
            <a:solidFill>
              <a:srgbClr val="000000"/>
            </a:solidFill>
            <a:prstDash val="solid"/>
            <a:headEnd type="none" len="sm" w="sm"/>
            <a:tailEnd type="arrow" len="sm" w="med"/>
          </a:ln>
        </p:spPr>
      </p:sp>
      <p:sp>
        <p:nvSpPr>
          <p:cNvPr name="TextBox 20" id="20"/>
          <p:cNvSpPr txBox="true"/>
          <p:nvPr/>
        </p:nvSpPr>
        <p:spPr>
          <a:xfrm rot="0">
            <a:off x="-1425106" y="472006"/>
            <a:ext cx="7957186" cy="645795"/>
          </a:xfrm>
          <a:prstGeom prst="rect">
            <a:avLst/>
          </a:prstGeom>
        </p:spPr>
        <p:txBody>
          <a:bodyPr anchor="t" rtlCol="false" tIns="0" lIns="0" bIns="0" rIns="0">
            <a:spAutoFit/>
          </a:bodyPr>
          <a:lstStyle/>
          <a:p>
            <a:pPr algn="ctr">
              <a:lnSpc>
                <a:spcPts val="4800"/>
              </a:lnSpc>
            </a:pPr>
            <a:r>
              <a:rPr lang="en-US" sz="4800" b="true">
                <a:solidFill>
                  <a:srgbClr val="070707"/>
                </a:solidFill>
                <a:latin typeface="Oswald Bold"/>
                <a:ea typeface="Oswald Bold"/>
                <a:cs typeface="Oswald Bold"/>
                <a:sym typeface="Oswald Bold"/>
              </a:rPr>
              <a:t>.Health</a:t>
            </a:r>
          </a:p>
        </p:txBody>
      </p:sp>
      <p:grpSp>
        <p:nvGrpSpPr>
          <p:cNvPr name="Group 21" id="21"/>
          <p:cNvGrpSpPr/>
          <p:nvPr/>
        </p:nvGrpSpPr>
        <p:grpSpPr>
          <a:xfrm rot="0">
            <a:off x="8358311" y="33875"/>
            <a:ext cx="1395289" cy="139528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25" r="-51" b="-25"/>
              </a:stretch>
            </a:blipFill>
          </p:spPr>
        </p:sp>
      </p:grpSp>
      <p:sp>
        <p:nvSpPr>
          <p:cNvPr name="Freeform 23" id="23"/>
          <p:cNvSpPr/>
          <p:nvPr/>
        </p:nvSpPr>
        <p:spPr>
          <a:xfrm flipH="false" flipV="false" rot="0">
            <a:off x="1087300" y="345239"/>
            <a:ext cx="481886" cy="772562"/>
          </a:xfrm>
          <a:custGeom>
            <a:avLst/>
            <a:gdLst/>
            <a:ahLst/>
            <a:cxnLst/>
            <a:rect r="r" b="b" t="t" l="l"/>
            <a:pathLst>
              <a:path h="772562" w="481886">
                <a:moveTo>
                  <a:pt x="0" y="0"/>
                </a:moveTo>
                <a:lnTo>
                  <a:pt x="481886" y="0"/>
                </a:lnTo>
                <a:lnTo>
                  <a:pt x="481886" y="772562"/>
                </a:lnTo>
                <a:lnTo>
                  <a:pt x="0" y="772562"/>
                </a:lnTo>
                <a:lnTo>
                  <a:pt x="0" y="0"/>
                </a:lnTo>
                <a:close/>
              </a:path>
            </a:pathLst>
          </a:custGeom>
          <a:blipFill>
            <a:blip r:embed="rId7"/>
            <a:stretch>
              <a:fillRect l="0" t="0" r="0" b="0"/>
            </a:stretch>
          </a:blipFill>
        </p:spPr>
      </p:sp>
      <p:sp>
        <p:nvSpPr>
          <p:cNvPr name="TextBox 24" id="24"/>
          <p:cNvSpPr txBox="true"/>
          <p:nvPr/>
        </p:nvSpPr>
        <p:spPr>
          <a:xfrm rot="0">
            <a:off x="4311817" y="4429924"/>
            <a:ext cx="1432654" cy="245747"/>
          </a:xfrm>
          <a:prstGeom prst="rect">
            <a:avLst/>
          </a:prstGeom>
        </p:spPr>
        <p:txBody>
          <a:bodyPr anchor="t" rtlCol="false" tIns="0" lIns="0" bIns="0" rIns="0">
            <a:spAutoFit/>
          </a:bodyPr>
          <a:lstStyle/>
          <a:p>
            <a:pPr algn="ctr">
              <a:lnSpc>
                <a:spcPts val="1800"/>
              </a:lnSpc>
            </a:pPr>
            <a:r>
              <a:rPr lang="en-US" sz="1800" b="true">
                <a:solidFill>
                  <a:srgbClr val="070707"/>
                </a:solidFill>
                <a:latin typeface="Oswald Bold"/>
                <a:ea typeface="Oswald Bold"/>
                <a:cs typeface="Oswald Bold"/>
                <a:sym typeface="Oswald Bold"/>
              </a:rPr>
              <a:t>Plan</a:t>
            </a:r>
          </a:p>
        </p:txBody>
      </p:sp>
      <p:sp>
        <p:nvSpPr>
          <p:cNvPr name="TextBox 25" id="25"/>
          <p:cNvSpPr txBox="true"/>
          <p:nvPr/>
        </p:nvSpPr>
        <p:spPr>
          <a:xfrm rot="0">
            <a:off x="1087300" y="1771462"/>
            <a:ext cx="6377262" cy="1210422"/>
          </a:xfrm>
          <a:prstGeom prst="rect">
            <a:avLst/>
          </a:prstGeom>
        </p:spPr>
        <p:txBody>
          <a:bodyPr anchor="t" rtlCol="false" tIns="0" lIns="0" bIns="0" rIns="0">
            <a:spAutoFit/>
          </a:bodyPr>
          <a:lstStyle/>
          <a:p>
            <a:pPr algn="l">
              <a:lnSpc>
                <a:spcPts val="1904"/>
              </a:lnSpc>
            </a:pPr>
          </a:p>
          <a:p>
            <a:pPr algn="l">
              <a:lnSpc>
                <a:spcPts val="1904"/>
              </a:lnSpc>
            </a:pPr>
            <a:r>
              <a:rPr lang="en-US" sz="1904">
                <a:solidFill>
                  <a:srgbClr val="FF3131"/>
                </a:solidFill>
                <a:latin typeface="Oswald"/>
                <a:ea typeface="Oswald"/>
                <a:cs typeface="Oswald"/>
                <a:sym typeface="Oswald"/>
              </a:rPr>
              <a:t>Strategy</a:t>
            </a:r>
          </a:p>
          <a:p>
            <a:pPr algn="l">
              <a:lnSpc>
                <a:spcPts val="1904"/>
              </a:lnSpc>
            </a:pPr>
          </a:p>
          <a:p>
            <a:pPr algn="l" marL="411158" indent="-205579" lvl="1">
              <a:lnSpc>
                <a:spcPts val="1904"/>
              </a:lnSpc>
              <a:buAutoNum type="arabicPeriod" startAt="1"/>
            </a:pPr>
            <a:r>
              <a:rPr lang="en-US" sz="1904">
                <a:solidFill>
                  <a:srgbClr val="070707"/>
                </a:solidFill>
                <a:latin typeface="Oswald"/>
                <a:ea typeface="Oswald"/>
                <a:cs typeface="Oswald"/>
                <a:sym typeface="Oswald"/>
              </a:rPr>
              <a:t> Healthcare Facility Strengthening</a:t>
            </a:r>
          </a:p>
          <a:p>
            <a:pPr algn="l" marL="411158" indent="-205579" lvl="1">
              <a:lnSpc>
                <a:spcPts val="1904"/>
              </a:lnSpc>
              <a:buAutoNum type="arabicPeriod" startAt="1"/>
            </a:pPr>
            <a:r>
              <a:rPr lang="en-US" sz="1904">
                <a:solidFill>
                  <a:srgbClr val="070707"/>
                </a:solidFill>
                <a:latin typeface="Oswald"/>
                <a:ea typeface="Oswald"/>
                <a:cs typeface="Oswald"/>
                <a:sym typeface="Oswald"/>
              </a:rPr>
              <a:t>Health Awareness Programs &amp; Community Outreach</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8503068" y="2520723"/>
            <a:ext cx="2399639" cy="1361614"/>
            <a:chOff x="0" y="0"/>
            <a:chExt cx="812800" cy="461203"/>
          </a:xfrm>
        </p:grpSpPr>
        <p:sp>
          <p:nvSpPr>
            <p:cNvPr name="Freeform 3" id="3"/>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1A0C67"/>
            </a:solidFill>
          </p:spPr>
        </p:sp>
        <p:sp>
          <p:nvSpPr>
            <p:cNvPr name="TextBox 4" id="4"/>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5" id="5"/>
          <p:cNvGrpSpPr/>
          <p:nvPr/>
        </p:nvGrpSpPr>
        <p:grpSpPr>
          <a:xfrm rot="5400000">
            <a:off x="-1149106" y="2520723"/>
            <a:ext cx="2399639" cy="1361614"/>
            <a:chOff x="0" y="0"/>
            <a:chExt cx="812800" cy="461203"/>
          </a:xfrm>
        </p:grpSpPr>
        <p:sp>
          <p:nvSpPr>
            <p:cNvPr name="Freeform 6" id="6"/>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1A0C67"/>
            </a:solidFill>
          </p:spPr>
        </p:sp>
        <p:sp>
          <p:nvSpPr>
            <p:cNvPr name="TextBox 7" id="7"/>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8" id="8"/>
          <p:cNvGrpSpPr/>
          <p:nvPr/>
        </p:nvGrpSpPr>
        <p:grpSpPr>
          <a:xfrm rot="5400000">
            <a:off x="-1023522" y="121084"/>
            <a:ext cx="2399639" cy="1361614"/>
            <a:chOff x="0" y="0"/>
            <a:chExt cx="812800" cy="461203"/>
          </a:xfrm>
        </p:grpSpPr>
        <p:sp>
          <p:nvSpPr>
            <p:cNvPr name="Freeform 9" id="9"/>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5E17EB"/>
            </a:solidFill>
          </p:spPr>
        </p:sp>
        <p:sp>
          <p:nvSpPr>
            <p:cNvPr name="TextBox 10" id="10"/>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11" id="11"/>
          <p:cNvGrpSpPr/>
          <p:nvPr/>
        </p:nvGrpSpPr>
        <p:grpSpPr>
          <a:xfrm rot="0">
            <a:off x="731520" y="6870546"/>
            <a:ext cx="8290560" cy="1556821"/>
            <a:chOff x="0" y="0"/>
            <a:chExt cx="4605043" cy="864746"/>
          </a:xfrm>
        </p:grpSpPr>
        <p:sp>
          <p:nvSpPr>
            <p:cNvPr name="Freeform 12" id="12"/>
            <p:cNvSpPr/>
            <p:nvPr/>
          </p:nvSpPr>
          <p:spPr>
            <a:xfrm flipH="false" flipV="false" rot="0">
              <a:off x="0" y="0"/>
              <a:ext cx="4605043" cy="864746"/>
            </a:xfrm>
            <a:custGeom>
              <a:avLst/>
              <a:gdLst/>
              <a:ahLst/>
              <a:cxnLst/>
              <a:rect r="r" b="b" t="t" l="l"/>
              <a:pathLst>
                <a:path h="864746" w="4605043">
                  <a:moveTo>
                    <a:pt x="26147" y="0"/>
                  </a:moveTo>
                  <a:lnTo>
                    <a:pt x="4578896" y="0"/>
                  </a:lnTo>
                  <a:cubicBezTo>
                    <a:pt x="4593337" y="0"/>
                    <a:pt x="4605043" y="11706"/>
                    <a:pt x="4605043" y="26147"/>
                  </a:cubicBezTo>
                  <a:lnTo>
                    <a:pt x="4605043" y="838599"/>
                  </a:lnTo>
                  <a:cubicBezTo>
                    <a:pt x="4605043" y="845533"/>
                    <a:pt x="4602288" y="852184"/>
                    <a:pt x="4597384" y="857088"/>
                  </a:cubicBezTo>
                  <a:cubicBezTo>
                    <a:pt x="4592481" y="861991"/>
                    <a:pt x="4585831" y="864746"/>
                    <a:pt x="4578896" y="864746"/>
                  </a:cubicBezTo>
                  <a:lnTo>
                    <a:pt x="26147" y="864746"/>
                  </a:lnTo>
                  <a:cubicBezTo>
                    <a:pt x="11706" y="864746"/>
                    <a:pt x="0" y="853039"/>
                    <a:pt x="0" y="838599"/>
                  </a:cubicBezTo>
                  <a:lnTo>
                    <a:pt x="0" y="26147"/>
                  </a:lnTo>
                  <a:cubicBezTo>
                    <a:pt x="0" y="11706"/>
                    <a:pt x="11706" y="0"/>
                    <a:pt x="26147" y="0"/>
                  </a:cubicBezTo>
                  <a:close/>
                </a:path>
              </a:pathLst>
            </a:custGeom>
            <a:solidFill>
              <a:srgbClr val="FFC61A"/>
            </a:solidFill>
          </p:spPr>
        </p:sp>
        <p:sp>
          <p:nvSpPr>
            <p:cNvPr name="TextBox 13" id="13"/>
            <p:cNvSpPr txBox="true"/>
            <p:nvPr/>
          </p:nvSpPr>
          <p:spPr>
            <a:xfrm>
              <a:off x="0" y="-19050"/>
              <a:ext cx="4605043" cy="883796"/>
            </a:xfrm>
            <a:prstGeom prst="rect">
              <a:avLst/>
            </a:prstGeom>
          </p:spPr>
          <p:txBody>
            <a:bodyPr anchor="ctr" rtlCol="false" tIns="24087" lIns="24087" bIns="24087" rIns="24087"/>
            <a:lstStyle/>
            <a:p>
              <a:pPr algn="ctr">
                <a:lnSpc>
                  <a:spcPts val="1920"/>
                </a:lnSpc>
              </a:pPr>
            </a:p>
          </p:txBody>
        </p:sp>
      </p:grpSp>
      <p:sp>
        <p:nvSpPr>
          <p:cNvPr name="Freeform 14" id="14"/>
          <p:cNvSpPr/>
          <p:nvPr/>
        </p:nvSpPr>
        <p:spPr>
          <a:xfrm flipH="false" flipV="false" rot="-10800000">
            <a:off x="731520" y="1258920"/>
            <a:ext cx="3901440" cy="170245"/>
          </a:xfrm>
          <a:custGeom>
            <a:avLst/>
            <a:gdLst/>
            <a:ahLst/>
            <a:cxnLst/>
            <a:rect r="r" b="b" t="t" l="l"/>
            <a:pathLst>
              <a:path h="170245" w="3901440">
                <a:moveTo>
                  <a:pt x="0" y="0"/>
                </a:moveTo>
                <a:lnTo>
                  <a:pt x="3901440" y="0"/>
                </a:lnTo>
                <a:lnTo>
                  <a:pt x="3901440" y="170245"/>
                </a:lnTo>
                <a:lnTo>
                  <a:pt x="0" y="1702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1328243" y="3358277"/>
            <a:ext cx="2871112" cy="287111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4"/>
              <a:stretch>
                <a:fillRect l="-32692" t="0" r="-32692" b="0"/>
              </a:stretch>
            </a:blipFill>
          </p:spPr>
        </p:sp>
      </p:grpSp>
      <p:grpSp>
        <p:nvGrpSpPr>
          <p:cNvPr name="Group 17" id="17"/>
          <p:cNvGrpSpPr/>
          <p:nvPr/>
        </p:nvGrpSpPr>
        <p:grpSpPr>
          <a:xfrm rot="0">
            <a:off x="5711898" y="3358277"/>
            <a:ext cx="2871112" cy="287111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5"/>
              <a:stretch>
                <a:fillRect l="-13247" t="0" r="-13247" b="0"/>
              </a:stretch>
            </a:blipFill>
          </p:spPr>
        </p:sp>
      </p:grpSp>
      <p:sp>
        <p:nvSpPr>
          <p:cNvPr name="AutoShape 19" id="19"/>
          <p:cNvSpPr/>
          <p:nvPr/>
        </p:nvSpPr>
        <p:spPr>
          <a:xfrm>
            <a:off x="4199355" y="4793833"/>
            <a:ext cx="1512543" cy="0"/>
          </a:xfrm>
          <a:prstGeom prst="line">
            <a:avLst/>
          </a:prstGeom>
          <a:ln cap="flat" w="38100">
            <a:solidFill>
              <a:srgbClr val="000000"/>
            </a:solidFill>
            <a:prstDash val="solid"/>
            <a:headEnd type="none" len="sm" w="sm"/>
            <a:tailEnd type="arrow" len="sm" w="med"/>
          </a:ln>
        </p:spPr>
      </p:sp>
      <p:sp>
        <p:nvSpPr>
          <p:cNvPr name="TextBox 20" id="20"/>
          <p:cNvSpPr txBox="true"/>
          <p:nvPr/>
        </p:nvSpPr>
        <p:spPr>
          <a:xfrm rot="0">
            <a:off x="-1681912" y="474762"/>
            <a:ext cx="7957186" cy="645795"/>
          </a:xfrm>
          <a:prstGeom prst="rect">
            <a:avLst/>
          </a:prstGeom>
        </p:spPr>
        <p:txBody>
          <a:bodyPr anchor="t" rtlCol="false" tIns="0" lIns="0" bIns="0" rIns="0">
            <a:spAutoFit/>
          </a:bodyPr>
          <a:lstStyle/>
          <a:p>
            <a:pPr algn="ctr">
              <a:lnSpc>
                <a:spcPts val="4800"/>
              </a:lnSpc>
            </a:pPr>
            <a:r>
              <a:rPr lang="en-US" sz="4800" b="true">
                <a:solidFill>
                  <a:srgbClr val="070707"/>
                </a:solidFill>
                <a:latin typeface="Oswald Bold"/>
                <a:ea typeface="Oswald Bold"/>
                <a:cs typeface="Oswald Bold"/>
                <a:sym typeface="Oswald Bold"/>
              </a:rPr>
              <a:t>.Water</a:t>
            </a:r>
          </a:p>
        </p:txBody>
      </p:sp>
      <p:grpSp>
        <p:nvGrpSpPr>
          <p:cNvPr name="Group 21" id="21"/>
          <p:cNvGrpSpPr/>
          <p:nvPr/>
        </p:nvGrpSpPr>
        <p:grpSpPr>
          <a:xfrm rot="0">
            <a:off x="8358311" y="33875"/>
            <a:ext cx="1395289" cy="139528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25" r="-51" b="-25"/>
              </a:stretch>
            </a:blipFill>
          </p:spPr>
        </p:sp>
      </p:grpSp>
      <p:sp>
        <p:nvSpPr>
          <p:cNvPr name="Freeform 23" id="23"/>
          <p:cNvSpPr/>
          <p:nvPr/>
        </p:nvSpPr>
        <p:spPr>
          <a:xfrm flipH="false" flipV="false" rot="0">
            <a:off x="857105" y="483225"/>
            <a:ext cx="446929" cy="637332"/>
          </a:xfrm>
          <a:custGeom>
            <a:avLst/>
            <a:gdLst/>
            <a:ahLst/>
            <a:cxnLst/>
            <a:rect r="r" b="b" t="t" l="l"/>
            <a:pathLst>
              <a:path h="637332" w="446929">
                <a:moveTo>
                  <a:pt x="0" y="0"/>
                </a:moveTo>
                <a:lnTo>
                  <a:pt x="446928" y="0"/>
                </a:lnTo>
                <a:lnTo>
                  <a:pt x="446928" y="637332"/>
                </a:lnTo>
                <a:lnTo>
                  <a:pt x="0" y="637332"/>
                </a:lnTo>
                <a:lnTo>
                  <a:pt x="0" y="0"/>
                </a:lnTo>
                <a:close/>
              </a:path>
            </a:pathLst>
          </a:custGeom>
          <a:blipFill>
            <a:blip r:embed="rId7"/>
            <a:stretch>
              <a:fillRect l="0" t="0" r="0" b="0"/>
            </a:stretch>
          </a:blipFill>
        </p:spPr>
      </p:sp>
      <p:sp>
        <p:nvSpPr>
          <p:cNvPr name="TextBox 24" id="24"/>
          <p:cNvSpPr txBox="true"/>
          <p:nvPr/>
        </p:nvSpPr>
        <p:spPr>
          <a:xfrm rot="0">
            <a:off x="4311817" y="4429924"/>
            <a:ext cx="1432654" cy="245747"/>
          </a:xfrm>
          <a:prstGeom prst="rect">
            <a:avLst/>
          </a:prstGeom>
        </p:spPr>
        <p:txBody>
          <a:bodyPr anchor="t" rtlCol="false" tIns="0" lIns="0" bIns="0" rIns="0">
            <a:spAutoFit/>
          </a:bodyPr>
          <a:lstStyle/>
          <a:p>
            <a:pPr algn="ctr">
              <a:lnSpc>
                <a:spcPts val="1800"/>
              </a:lnSpc>
            </a:pPr>
            <a:r>
              <a:rPr lang="en-US" sz="1800" b="true">
                <a:solidFill>
                  <a:srgbClr val="070707"/>
                </a:solidFill>
                <a:latin typeface="Oswald Bold"/>
                <a:ea typeface="Oswald Bold"/>
                <a:cs typeface="Oswald Bold"/>
                <a:sym typeface="Oswald Bold"/>
              </a:rPr>
              <a:t>Plan</a:t>
            </a:r>
          </a:p>
        </p:txBody>
      </p:sp>
      <p:sp>
        <p:nvSpPr>
          <p:cNvPr name="TextBox 25" id="25"/>
          <p:cNvSpPr txBox="true"/>
          <p:nvPr/>
        </p:nvSpPr>
        <p:spPr>
          <a:xfrm rot="0">
            <a:off x="1010724" y="1509681"/>
            <a:ext cx="6377262" cy="1210422"/>
          </a:xfrm>
          <a:prstGeom prst="rect">
            <a:avLst/>
          </a:prstGeom>
        </p:spPr>
        <p:txBody>
          <a:bodyPr anchor="t" rtlCol="false" tIns="0" lIns="0" bIns="0" rIns="0">
            <a:spAutoFit/>
          </a:bodyPr>
          <a:lstStyle/>
          <a:p>
            <a:pPr algn="l">
              <a:lnSpc>
                <a:spcPts val="1904"/>
              </a:lnSpc>
            </a:pPr>
          </a:p>
          <a:p>
            <a:pPr algn="l">
              <a:lnSpc>
                <a:spcPts val="1904"/>
              </a:lnSpc>
            </a:pPr>
            <a:r>
              <a:rPr lang="en-US" sz="1904">
                <a:solidFill>
                  <a:srgbClr val="FF3131"/>
                </a:solidFill>
                <a:latin typeface="Oswald"/>
                <a:ea typeface="Oswald"/>
                <a:cs typeface="Oswald"/>
                <a:sym typeface="Oswald"/>
              </a:rPr>
              <a:t>Strategy</a:t>
            </a:r>
          </a:p>
          <a:p>
            <a:pPr algn="l">
              <a:lnSpc>
                <a:spcPts val="1904"/>
              </a:lnSpc>
            </a:pPr>
          </a:p>
          <a:p>
            <a:pPr algn="l" marL="411158" indent="-205579" lvl="1">
              <a:lnSpc>
                <a:spcPts val="1904"/>
              </a:lnSpc>
              <a:buAutoNum type="arabicPeriod" startAt="1"/>
            </a:pPr>
            <a:r>
              <a:rPr lang="en-US" sz="1904">
                <a:solidFill>
                  <a:srgbClr val="070707"/>
                </a:solidFill>
                <a:latin typeface="Oswald"/>
                <a:ea typeface="Oswald"/>
                <a:cs typeface="Oswald"/>
                <a:sym typeface="Oswald"/>
              </a:rPr>
              <a:t>Solar-Powered Water Supply &amp; Filtration Systems</a:t>
            </a:r>
          </a:p>
          <a:p>
            <a:pPr algn="l" marL="411158" indent="-205579" lvl="1">
              <a:lnSpc>
                <a:spcPts val="1904"/>
              </a:lnSpc>
              <a:buAutoNum type="arabicPeriod" startAt="1"/>
            </a:pPr>
            <a:r>
              <a:rPr lang="en-US" sz="1904">
                <a:solidFill>
                  <a:srgbClr val="070707"/>
                </a:solidFill>
                <a:latin typeface="Oswald"/>
                <a:ea typeface="Oswald"/>
                <a:cs typeface="Oswald"/>
                <a:sym typeface="Oswald"/>
              </a:rPr>
              <a:t>Installation of Rainwater Harvesting Systems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8503068" y="2520723"/>
            <a:ext cx="2399639" cy="1361614"/>
            <a:chOff x="0" y="0"/>
            <a:chExt cx="812800" cy="461203"/>
          </a:xfrm>
        </p:grpSpPr>
        <p:sp>
          <p:nvSpPr>
            <p:cNvPr name="Freeform 3" id="3"/>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004AAD"/>
            </a:solidFill>
          </p:spPr>
        </p:sp>
        <p:sp>
          <p:nvSpPr>
            <p:cNvPr name="TextBox 4" id="4"/>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5" id="5"/>
          <p:cNvGrpSpPr/>
          <p:nvPr/>
        </p:nvGrpSpPr>
        <p:grpSpPr>
          <a:xfrm rot="5400000">
            <a:off x="-1149106" y="2520723"/>
            <a:ext cx="2399639" cy="1361614"/>
            <a:chOff x="0" y="0"/>
            <a:chExt cx="812800" cy="461203"/>
          </a:xfrm>
        </p:grpSpPr>
        <p:sp>
          <p:nvSpPr>
            <p:cNvPr name="Freeform 6" id="6"/>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004AAD"/>
            </a:solidFill>
          </p:spPr>
        </p:sp>
        <p:sp>
          <p:nvSpPr>
            <p:cNvPr name="TextBox 7" id="7"/>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8" id="8"/>
          <p:cNvGrpSpPr/>
          <p:nvPr/>
        </p:nvGrpSpPr>
        <p:grpSpPr>
          <a:xfrm rot="5400000">
            <a:off x="-1149106" y="-41938"/>
            <a:ext cx="2399639" cy="1361614"/>
            <a:chOff x="0" y="0"/>
            <a:chExt cx="812800" cy="461203"/>
          </a:xfrm>
        </p:grpSpPr>
        <p:sp>
          <p:nvSpPr>
            <p:cNvPr name="Freeform 9" id="9"/>
            <p:cNvSpPr/>
            <p:nvPr/>
          </p:nvSpPr>
          <p:spPr>
            <a:xfrm flipH="false" flipV="false" rot="0">
              <a:off x="41563" y="36430"/>
              <a:ext cx="729674" cy="424772"/>
            </a:xfrm>
            <a:custGeom>
              <a:avLst/>
              <a:gdLst/>
              <a:ahLst/>
              <a:cxnLst/>
              <a:rect r="r" b="b" t="t" l="l"/>
              <a:pathLst>
                <a:path h="424772" w="729674">
                  <a:moveTo>
                    <a:pt x="418161" y="24085"/>
                  </a:moveTo>
                  <a:lnTo>
                    <a:pt x="717913" y="364258"/>
                  </a:lnTo>
                  <a:cubicBezTo>
                    <a:pt x="727378" y="375000"/>
                    <a:pt x="729674" y="390290"/>
                    <a:pt x="723781" y="403338"/>
                  </a:cubicBezTo>
                  <a:cubicBezTo>
                    <a:pt x="717887" y="416386"/>
                    <a:pt x="704897" y="424773"/>
                    <a:pt x="690580" y="424773"/>
                  </a:cubicBezTo>
                  <a:lnTo>
                    <a:pt x="39094" y="424773"/>
                  </a:lnTo>
                  <a:cubicBezTo>
                    <a:pt x="24777" y="424773"/>
                    <a:pt x="11787" y="416386"/>
                    <a:pt x="5893" y="403338"/>
                  </a:cubicBezTo>
                  <a:cubicBezTo>
                    <a:pt x="0" y="390290"/>
                    <a:pt x="2296" y="375000"/>
                    <a:pt x="11761" y="364258"/>
                  </a:cubicBezTo>
                  <a:lnTo>
                    <a:pt x="311513" y="24085"/>
                  </a:lnTo>
                  <a:cubicBezTo>
                    <a:pt x="325005" y="8773"/>
                    <a:pt x="344429" y="0"/>
                    <a:pt x="364837" y="0"/>
                  </a:cubicBezTo>
                  <a:cubicBezTo>
                    <a:pt x="385245" y="0"/>
                    <a:pt x="404669" y="8773"/>
                    <a:pt x="418161" y="24085"/>
                  </a:cubicBezTo>
                  <a:close/>
                </a:path>
              </a:pathLst>
            </a:custGeom>
            <a:solidFill>
              <a:srgbClr val="5E17EB"/>
            </a:solidFill>
          </p:spPr>
        </p:sp>
        <p:sp>
          <p:nvSpPr>
            <p:cNvPr name="TextBox 10" id="10"/>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11" id="11"/>
          <p:cNvGrpSpPr/>
          <p:nvPr/>
        </p:nvGrpSpPr>
        <p:grpSpPr>
          <a:xfrm rot="0">
            <a:off x="731520" y="6870546"/>
            <a:ext cx="8290560" cy="1556821"/>
            <a:chOff x="0" y="0"/>
            <a:chExt cx="4605043" cy="864746"/>
          </a:xfrm>
        </p:grpSpPr>
        <p:sp>
          <p:nvSpPr>
            <p:cNvPr name="Freeform 12" id="12"/>
            <p:cNvSpPr/>
            <p:nvPr/>
          </p:nvSpPr>
          <p:spPr>
            <a:xfrm flipH="false" flipV="false" rot="0">
              <a:off x="0" y="0"/>
              <a:ext cx="4605043" cy="864746"/>
            </a:xfrm>
            <a:custGeom>
              <a:avLst/>
              <a:gdLst/>
              <a:ahLst/>
              <a:cxnLst/>
              <a:rect r="r" b="b" t="t" l="l"/>
              <a:pathLst>
                <a:path h="864746" w="4605043">
                  <a:moveTo>
                    <a:pt x="26147" y="0"/>
                  </a:moveTo>
                  <a:lnTo>
                    <a:pt x="4578896" y="0"/>
                  </a:lnTo>
                  <a:cubicBezTo>
                    <a:pt x="4593337" y="0"/>
                    <a:pt x="4605043" y="11706"/>
                    <a:pt x="4605043" y="26147"/>
                  </a:cubicBezTo>
                  <a:lnTo>
                    <a:pt x="4605043" y="838599"/>
                  </a:lnTo>
                  <a:cubicBezTo>
                    <a:pt x="4605043" y="845533"/>
                    <a:pt x="4602288" y="852184"/>
                    <a:pt x="4597384" y="857088"/>
                  </a:cubicBezTo>
                  <a:cubicBezTo>
                    <a:pt x="4592481" y="861991"/>
                    <a:pt x="4585831" y="864746"/>
                    <a:pt x="4578896" y="864746"/>
                  </a:cubicBezTo>
                  <a:lnTo>
                    <a:pt x="26147" y="864746"/>
                  </a:lnTo>
                  <a:cubicBezTo>
                    <a:pt x="11706" y="864746"/>
                    <a:pt x="0" y="853039"/>
                    <a:pt x="0" y="838599"/>
                  </a:cubicBezTo>
                  <a:lnTo>
                    <a:pt x="0" y="26147"/>
                  </a:lnTo>
                  <a:cubicBezTo>
                    <a:pt x="0" y="11706"/>
                    <a:pt x="11706" y="0"/>
                    <a:pt x="26147" y="0"/>
                  </a:cubicBezTo>
                  <a:close/>
                </a:path>
              </a:pathLst>
            </a:custGeom>
            <a:solidFill>
              <a:srgbClr val="FFC61A"/>
            </a:solidFill>
          </p:spPr>
        </p:sp>
        <p:sp>
          <p:nvSpPr>
            <p:cNvPr name="TextBox 13" id="13"/>
            <p:cNvSpPr txBox="true"/>
            <p:nvPr/>
          </p:nvSpPr>
          <p:spPr>
            <a:xfrm>
              <a:off x="0" y="-19050"/>
              <a:ext cx="4605043" cy="883796"/>
            </a:xfrm>
            <a:prstGeom prst="rect">
              <a:avLst/>
            </a:prstGeom>
          </p:spPr>
          <p:txBody>
            <a:bodyPr anchor="ctr" rtlCol="false" tIns="24087" lIns="24087" bIns="24087" rIns="24087"/>
            <a:lstStyle/>
            <a:p>
              <a:pPr algn="ctr">
                <a:lnSpc>
                  <a:spcPts val="1920"/>
                </a:lnSpc>
              </a:pPr>
            </a:p>
          </p:txBody>
        </p:sp>
      </p:grpSp>
      <p:sp>
        <p:nvSpPr>
          <p:cNvPr name="Freeform 14" id="14"/>
          <p:cNvSpPr/>
          <p:nvPr/>
        </p:nvSpPr>
        <p:spPr>
          <a:xfrm flipH="false" flipV="false" rot="-10800000">
            <a:off x="534908" y="1463040"/>
            <a:ext cx="3901440" cy="170245"/>
          </a:xfrm>
          <a:custGeom>
            <a:avLst/>
            <a:gdLst/>
            <a:ahLst/>
            <a:cxnLst/>
            <a:rect r="r" b="b" t="t" l="l"/>
            <a:pathLst>
              <a:path h="170245" w="3901440">
                <a:moveTo>
                  <a:pt x="0" y="0"/>
                </a:moveTo>
                <a:lnTo>
                  <a:pt x="3901440" y="0"/>
                </a:lnTo>
                <a:lnTo>
                  <a:pt x="3901440" y="170245"/>
                </a:lnTo>
                <a:lnTo>
                  <a:pt x="0" y="17024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5" id="15"/>
          <p:cNvGrpSpPr/>
          <p:nvPr/>
        </p:nvGrpSpPr>
        <p:grpSpPr>
          <a:xfrm rot="0">
            <a:off x="872999" y="3358277"/>
            <a:ext cx="2871112" cy="2871112"/>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4"/>
              <a:stretch>
                <a:fillRect l="-102173" t="0" r="-102173" b="0"/>
              </a:stretch>
            </a:blipFill>
          </p:spPr>
        </p:sp>
      </p:grpSp>
      <p:grpSp>
        <p:nvGrpSpPr>
          <p:cNvPr name="Group 17" id="17"/>
          <p:cNvGrpSpPr/>
          <p:nvPr/>
        </p:nvGrpSpPr>
        <p:grpSpPr>
          <a:xfrm rot="0">
            <a:off x="5711898" y="3358277"/>
            <a:ext cx="2871112" cy="2871112"/>
            <a:chOff x="0" y="0"/>
            <a:chExt cx="812800" cy="812800"/>
          </a:xfrm>
        </p:grpSpPr>
        <p:sp>
          <p:nvSpPr>
            <p:cNvPr name="Freeform 18" id="18"/>
            <p:cNvSpPr/>
            <p:nvPr/>
          </p:nvSpPr>
          <p:spPr>
            <a:xfrm flipH="false" flipV="false" rot="0">
              <a:off x="0" y="0"/>
              <a:ext cx="812800" cy="812800"/>
            </a:xfrm>
            <a:custGeom>
              <a:avLst/>
              <a:gdLst/>
              <a:ahLst/>
              <a:cxnLst/>
              <a:rect r="r" b="b" t="t" l="l"/>
              <a:pathLst>
                <a:path h="812800" w="812800">
                  <a:moveTo>
                    <a:pt x="43144" y="0"/>
                  </a:moveTo>
                  <a:lnTo>
                    <a:pt x="769656" y="0"/>
                  </a:lnTo>
                  <a:cubicBezTo>
                    <a:pt x="781099" y="0"/>
                    <a:pt x="792072" y="4545"/>
                    <a:pt x="800163" y="12637"/>
                  </a:cubicBezTo>
                  <a:cubicBezTo>
                    <a:pt x="808254" y="20728"/>
                    <a:pt x="812800" y="31701"/>
                    <a:pt x="812800" y="43144"/>
                  </a:cubicBezTo>
                  <a:lnTo>
                    <a:pt x="812800" y="769656"/>
                  </a:lnTo>
                  <a:cubicBezTo>
                    <a:pt x="812800" y="781099"/>
                    <a:pt x="808254" y="792072"/>
                    <a:pt x="800163" y="800163"/>
                  </a:cubicBezTo>
                  <a:cubicBezTo>
                    <a:pt x="792072" y="808254"/>
                    <a:pt x="781099" y="812800"/>
                    <a:pt x="769656" y="812800"/>
                  </a:cubicBezTo>
                  <a:lnTo>
                    <a:pt x="43144" y="812800"/>
                  </a:lnTo>
                  <a:cubicBezTo>
                    <a:pt x="31701" y="812800"/>
                    <a:pt x="20728" y="808254"/>
                    <a:pt x="12637" y="800163"/>
                  </a:cubicBezTo>
                  <a:cubicBezTo>
                    <a:pt x="4545" y="792072"/>
                    <a:pt x="0" y="781099"/>
                    <a:pt x="0" y="769656"/>
                  </a:cubicBezTo>
                  <a:lnTo>
                    <a:pt x="0" y="43144"/>
                  </a:lnTo>
                  <a:cubicBezTo>
                    <a:pt x="0" y="31701"/>
                    <a:pt x="4545" y="20728"/>
                    <a:pt x="12637" y="12637"/>
                  </a:cubicBezTo>
                  <a:cubicBezTo>
                    <a:pt x="20728" y="4545"/>
                    <a:pt x="31701" y="0"/>
                    <a:pt x="43144" y="0"/>
                  </a:cubicBezTo>
                  <a:close/>
                </a:path>
              </a:pathLst>
            </a:custGeom>
            <a:blipFill>
              <a:blip r:embed="rId5"/>
              <a:stretch>
                <a:fillRect l="-20726" t="0" r="-20726" b="0"/>
              </a:stretch>
            </a:blipFill>
          </p:spPr>
        </p:sp>
      </p:grpSp>
      <p:sp>
        <p:nvSpPr>
          <p:cNvPr name="AutoShape 19" id="19"/>
          <p:cNvSpPr/>
          <p:nvPr/>
        </p:nvSpPr>
        <p:spPr>
          <a:xfrm>
            <a:off x="3744111" y="4793833"/>
            <a:ext cx="1967787" cy="0"/>
          </a:xfrm>
          <a:prstGeom prst="line">
            <a:avLst/>
          </a:prstGeom>
          <a:ln cap="flat" w="38100">
            <a:solidFill>
              <a:srgbClr val="000000"/>
            </a:solidFill>
            <a:prstDash val="solid"/>
            <a:headEnd type="none" len="sm" w="sm"/>
            <a:tailEnd type="arrow" len="sm" w="med"/>
          </a:ln>
        </p:spPr>
      </p:sp>
      <p:sp>
        <p:nvSpPr>
          <p:cNvPr name="TextBox 20" id="20"/>
          <p:cNvSpPr txBox="true"/>
          <p:nvPr/>
        </p:nvSpPr>
        <p:spPr>
          <a:xfrm rot="0">
            <a:off x="731520" y="817245"/>
            <a:ext cx="7957186" cy="645795"/>
          </a:xfrm>
          <a:prstGeom prst="rect">
            <a:avLst/>
          </a:prstGeom>
        </p:spPr>
        <p:txBody>
          <a:bodyPr anchor="t" rtlCol="false" tIns="0" lIns="0" bIns="0" rIns="0">
            <a:spAutoFit/>
          </a:bodyPr>
          <a:lstStyle/>
          <a:p>
            <a:pPr algn="ctr">
              <a:lnSpc>
                <a:spcPts val="4800"/>
              </a:lnSpc>
            </a:pPr>
            <a:r>
              <a:rPr lang="en-US" sz="4800" b="true">
                <a:solidFill>
                  <a:srgbClr val="070707"/>
                </a:solidFill>
                <a:latin typeface="Oswald Bold"/>
                <a:ea typeface="Oswald Bold"/>
                <a:cs typeface="Oswald Bold"/>
                <a:sym typeface="Oswald Bold"/>
              </a:rPr>
              <a:t>.Livelihood/Skill Development</a:t>
            </a:r>
          </a:p>
        </p:txBody>
      </p:sp>
      <p:grpSp>
        <p:nvGrpSpPr>
          <p:cNvPr name="Group 21" id="21"/>
          <p:cNvGrpSpPr/>
          <p:nvPr/>
        </p:nvGrpSpPr>
        <p:grpSpPr>
          <a:xfrm rot="0">
            <a:off x="8358311" y="33875"/>
            <a:ext cx="1395289" cy="1395289"/>
            <a:chOff x="0" y="0"/>
            <a:chExt cx="812800" cy="812800"/>
          </a:xfrm>
        </p:grpSpPr>
        <p:sp>
          <p:nvSpPr>
            <p:cNvPr name="Freeform 22" id="2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25" r="-51" b="-25"/>
              </a:stretch>
            </a:blipFill>
          </p:spPr>
        </p:sp>
      </p:grpSp>
      <p:sp>
        <p:nvSpPr>
          <p:cNvPr name="Freeform 23" id="23"/>
          <p:cNvSpPr/>
          <p:nvPr/>
        </p:nvSpPr>
        <p:spPr>
          <a:xfrm flipH="false" flipV="false" rot="0">
            <a:off x="534908" y="872388"/>
            <a:ext cx="393223" cy="556777"/>
          </a:xfrm>
          <a:custGeom>
            <a:avLst/>
            <a:gdLst/>
            <a:ahLst/>
            <a:cxnLst/>
            <a:rect r="r" b="b" t="t" l="l"/>
            <a:pathLst>
              <a:path h="556777" w="393223">
                <a:moveTo>
                  <a:pt x="0" y="0"/>
                </a:moveTo>
                <a:lnTo>
                  <a:pt x="393224" y="0"/>
                </a:lnTo>
                <a:lnTo>
                  <a:pt x="393224" y="556777"/>
                </a:lnTo>
                <a:lnTo>
                  <a:pt x="0" y="556777"/>
                </a:lnTo>
                <a:lnTo>
                  <a:pt x="0" y="0"/>
                </a:lnTo>
                <a:close/>
              </a:path>
            </a:pathLst>
          </a:custGeom>
          <a:blipFill>
            <a:blip r:embed="rId7"/>
            <a:stretch>
              <a:fillRect l="0" t="0" r="0" b="0"/>
            </a:stretch>
          </a:blipFill>
        </p:spPr>
      </p:sp>
      <p:sp>
        <p:nvSpPr>
          <p:cNvPr name="TextBox 24" id="24"/>
          <p:cNvSpPr txBox="true"/>
          <p:nvPr/>
        </p:nvSpPr>
        <p:spPr>
          <a:xfrm rot="0">
            <a:off x="4311817" y="4429924"/>
            <a:ext cx="1432654" cy="245747"/>
          </a:xfrm>
          <a:prstGeom prst="rect">
            <a:avLst/>
          </a:prstGeom>
        </p:spPr>
        <p:txBody>
          <a:bodyPr anchor="t" rtlCol="false" tIns="0" lIns="0" bIns="0" rIns="0">
            <a:spAutoFit/>
          </a:bodyPr>
          <a:lstStyle/>
          <a:p>
            <a:pPr algn="ctr">
              <a:lnSpc>
                <a:spcPts val="1800"/>
              </a:lnSpc>
            </a:pPr>
            <a:r>
              <a:rPr lang="en-US" sz="1800" b="true">
                <a:solidFill>
                  <a:srgbClr val="070707"/>
                </a:solidFill>
                <a:latin typeface="Oswald Bold"/>
                <a:ea typeface="Oswald Bold"/>
                <a:cs typeface="Oswald Bold"/>
                <a:sym typeface="Oswald Bold"/>
              </a:rPr>
              <a:t>Plan</a:t>
            </a:r>
          </a:p>
        </p:txBody>
      </p:sp>
      <p:sp>
        <p:nvSpPr>
          <p:cNvPr name="TextBox 25" id="25"/>
          <p:cNvSpPr txBox="true"/>
          <p:nvPr/>
        </p:nvSpPr>
        <p:spPr>
          <a:xfrm rot="0">
            <a:off x="534908" y="1699960"/>
            <a:ext cx="6377262" cy="1210422"/>
          </a:xfrm>
          <a:prstGeom prst="rect">
            <a:avLst/>
          </a:prstGeom>
        </p:spPr>
        <p:txBody>
          <a:bodyPr anchor="t" rtlCol="false" tIns="0" lIns="0" bIns="0" rIns="0">
            <a:spAutoFit/>
          </a:bodyPr>
          <a:lstStyle/>
          <a:p>
            <a:pPr algn="l">
              <a:lnSpc>
                <a:spcPts val="1904"/>
              </a:lnSpc>
            </a:pPr>
          </a:p>
          <a:p>
            <a:pPr algn="l">
              <a:lnSpc>
                <a:spcPts val="1904"/>
              </a:lnSpc>
            </a:pPr>
            <a:r>
              <a:rPr lang="en-US" sz="1904">
                <a:solidFill>
                  <a:srgbClr val="FF3131"/>
                </a:solidFill>
                <a:latin typeface="Oswald"/>
                <a:ea typeface="Oswald"/>
                <a:cs typeface="Oswald"/>
                <a:sym typeface="Oswald"/>
              </a:rPr>
              <a:t>Strategy</a:t>
            </a:r>
          </a:p>
          <a:p>
            <a:pPr algn="l">
              <a:lnSpc>
                <a:spcPts val="1904"/>
              </a:lnSpc>
            </a:pPr>
          </a:p>
          <a:p>
            <a:pPr algn="l" marL="411158" indent="-205579" lvl="1">
              <a:lnSpc>
                <a:spcPts val="1904"/>
              </a:lnSpc>
              <a:buAutoNum type="arabicPeriod" startAt="1"/>
            </a:pPr>
            <a:r>
              <a:rPr lang="en-US" sz="1904">
                <a:solidFill>
                  <a:srgbClr val="070707"/>
                </a:solidFill>
                <a:latin typeface="Oswald"/>
                <a:ea typeface="Oswald"/>
                <a:cs typeface="Oswald"/>
                <a:sym typeface="Oswald"/>
              </a:rPr>
              <a:t>  Establishment of Skill Development Centers</a:t>
            </a:r>
          </a:p>
          <a:p>
            <a:pPr algn="l" marL="411158" indent="-205579" lvl="1">
              <a:lnSpc>
                <a:spcPts val="1904"/>
              </a:lnSpc>
              <a:buAutoNum type="arabicPeriod" startAt="1"/>
            </a:pPr>
            <a:r>
              <a:rPr lang="en-US" sz="1904">
                <a:solidFill>
                  <a:srgbClr val="070707"/>
                </a:solidFill>
                <a:latin typeface="Oswald"/>
                <a:ea typeface="Oswald"/>
                <a:cs typeface="Oswald"/>
                <a:sym typeface="Oswald"/>
              </a:rPr>
              <a:t> Support for Entrepreneurship and Self-Employment</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469098" y="5179591"/>
            <a:ext cx="11013387" cy="3168042"/>
            <a:chOff x="0" y="0"/>
            <a:chExt cx="1561091" cy="449054"/>
          </a:xfrm>
        </p:grpSpPr>
        <p:sp>
          <p:nvSpPr>
            <p:cNvPr name="Freeform 3" id="3"/>
            <p:cNvSpPr/>
            <p:nvPr/>
          </p:nvSpPr>
          <p:spPr>
            <a:xfrm flipH="false" flipV="false" rot="0">
              <a:off x="12490" y="3338"/>
              <a:ext cx="1536111" cy="445716"/>
            </a:xfrm>
            <a:custGeom>
              <a:avLst/>
              <a:gdLst/>
              <a:ahLst/>
              <a:cxnLst/>
              <a:rect r="r" b="b" t="t" l="l"/>
              <a:pathLst>
                <a:path h="445716" w="1536111">
                  <a:moveTo>
                    <a:pt x="783288" y="5426"/>
                  </a:moveTo>
                  <a:lnTo>
                    <a:pt x="1533368" y="436952"/>
                  </a:lnTo>
                  <a:cubicBezTo>
                    <a:pt x="1535211" y="438012"/>
                    <a:pt x="1536111" y="440179"/>
                    <a:pt x="1535562" y="442233"/>
                  </a:cubicBezTo>
                  <a:cubicBezTo>
                    <a:pt x="1535014" y="444287"/>
                    <a:pt x="1533153" y="445716"/>
                    <a:pt x="1531027" y="445716"/>
                  </a:cubicBezTo>
                  <a:lnTo>
                    <a:pt x="5084" y="445716"/>
                  </a:lnTo>
                  <a:cubicBezTo>
                    <a:pt x="2958" y="445716"/>
                    <a:pt x="1097" y="444287"/>
                    <a:pt x="548" y="442233"/>
                  </a:cubicBezTo>
                  <a:cubicBezTo>
                    <a:pt x="0" y="440179"/>
                    <a:pt x="900" y="438012"/>
                    <a:pt x="2743" y="436952"/>
                  </a:cubicBezTo>
                  <a:lnTo>
                    <a:pt x="752822" y="5426"/>
                  </a:lnTo>
                  <a:cubicBezTo>
                    <a:pt x="762253" y="0"/>
                    <a:pt x="773858" y="0"/>
                    <a:pt x="783288" y="5426"/>
                  </a:cubicBezTo>
                  <a:close/>
                </a:path>
              </a:pathLst>
            </a:custGeom>
            <a:solidFill>
              <a:srgbClr val="1A0C67"/>
            </a:solidFill>
          </p:spPr>
        </p:sp>
        <p:sp>
          <p:nvSpPr>
            <p:cNvPr name="TextBox 4" id="4"/>
            <p:cNvSpPr txBox="true"/>
            <p:nvPr/>
          </p:nvSpPr>
          <p:spPr>
            <a:xfrm>
              <a:off x="243920" y="151339"/>
              <a:ext cx="1073250" cy="265639"/>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5399999">
            <a:off x="8283823" y="6217556"/>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624103" y="1593892"/>
            <a:ext cx="7974129" cy="3614427"/>
          </a:xfrm>
          <a:prstGeom prst="rect">
            <a:avLst/>
          </a:prstGeom>
        </p:spPr>
        <p:txBody>
          <a:bodyPr anchor="t" rtlCol="false" tIns="0" lIns="0" bIns="0" rIns="0">
            <a:spAutoFit/>
          </a:bodyPr>
          <a:lstStyle/>
          <a:p>
            <a:pPr algn="l">
              <a:lnSpc>
                <a:spcPts val="2050"/>
              </a:lnSpc>
            </a:pPr>
            <a:r>
              <a:rPr lang="en-US" sz="2050">
                <a:solidFill>
                  <a:srgbClr val="000000"/>
                </a:solidFill>
                <a:latin typeface="Canva Sans"/>
                <a:ea typeface="Canva Sans"/>
                <a:cs typeface="Canva Sans"/>
                <a:sym typeface="Canva Sans"/>
              </a:rPr>
              <a:t>Manhit Exim Pvt. Ltd. (MEPL), established in 2018 by Director Mr. Vikas Nagar, is a nationally recognized organization dedicated to delivering multi-disciplinary learning and skill development solutions. With operations across 15–18 states, MEPL partners with government ministries and agencies such as NSDC, UPSDM, RSLDC, ASDM, and NULM to implement skill training programs. As an authorized training partner of the National Skill Development Corporation (NSDC), MEPL specializes in equipping youth with employable skills and supporting job placement. The organization’s experienced team of certified trainers and IT professionals makes it a strong candidate to drive sustainable development in villages like Bamori Kalan by setting up training centres and promoting livelihood enhancement.</a:t>
            </a:r>
          </a:p>
        </p:txBody>
      </p:sp>
      <p:grpSp>
        <p:nvGrpSpPr>
          <p:cNvPr name="Group 7" id="7"/>
          <p:cNvGrpSpPr/>
          <p:nvPr/>
        </p:nvGrpSpPr>
        <p:grpSpPr>
          <a:xfrm rot="-5400000">
            <a:off x="8064008" y="2114148"/>
            <a:ext cx="2399639" cy="1331190"/>
            <a:chOff x="0" y="0"/>
            <a:chExt cx="812800" cy="450898"/>
          </a:xfrm>
        </p:grpSpPr>
        <p:sp>
          <p:nvSpPr>
            <p:cNvPr name="Freeform 8" id="8"/>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EEEEEE"/>
            </a:solidFill>
          </p:spPr>
        </p:sp>
        <p:sp>
          <p:nvSpPr>
            <p:cNvPr name="TextBox 9" id="9"/>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grpSp>
        <p:nvGrpSpPr>
          <p:cNvPr name="Group 10" id="10"/>
          <p:cNvGrpSpPr/>
          <p:nvPr/>
        </p:nvGrpSpPr>
        <p:grpSpPr>
          <a:xfrm rot="0">
            <a:off x="8358311" y="33875"/>
            <a:ext cx="1395289" cy="139528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sp>
        <p:nvSpPr>
          <p:cNvPr name="TextBox 12" id="12"/>
          <p:cNvSpPr txBox="true"/>
          <p:nvPr/>
        </p:nvSpPr>
        <p:spPr>
          <a:xfrm rot="0">
            <a:off x="2466119" y="660201"/>
            <a:ext cx="4265819" cy="554355"/>
          </a:xfrm>
          <a:prstGeom prst="rect">
            <a:avLst/>
          </a:prstGeom>
        </p:spPr>
        <p:txBody>
          <a:bodyPr anchor="t" rtlCol="false" tIns="0" lIns="0" bIns="0" rIns="0">
            <a:spAutoFit/>
          </a:bodyPr>
          <a:lstStyle/>
          <a:p>
            <a:pPr algn="l">
              <a:lnSpc>
                <a:spcPts val="4200"/>
              </a:lnSpc>
            </a:pPr>
            <a:r>
              <a:rPr lang="en-US" sz="4200" b="true">
                <a:solidFill>
                  <a:srgbClr val="070707"/>
                </a:solidFill>
                <a:latin typeface="Oswald Bold"/>
                <a:ea typeface="Oswald Bold"/>
                <a:cs typeface="Oswald Bold"/>
                <a:sym typeface="Oswald Bold"/>
              </a:rPr>
              <a:t>About Organization</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469098" y="5179591"/>
            <a:ext cx="11013387" cy="3168042"/>
            <a:chOff x="0" y="0"/>
            <a:chExt cx="1561091" cy="449054"/>
          </a:xfrm>
        </p:grpSpPr>
        <p:sp>
          <p:nvSpPr>
            <p:cNvPr name="Freeform 3" id="3"/>
            <p:cNvSpPr/>
            <p:nvPr/>
          </p:nvSpPr>
          <p:spPr>
            <a:xfrm flipH="false" flipV="false" rot="0">
              <a:off x="12490" y="3338"/>
              <a:ext cx="1536111" cy="445716"/>
            </a:xfrm>
            <a:custGeom>
              <a:avLst/>
              <a:gdLst/>
              <a:ahLst/>
              <a:cxnLst/>
              <a:rect r="r" b="b" t="t" l="l"/>
              <a:pathLst>
                <a:path h="445716" w="1536111">
                  <a:moveTo>
                    <a:pt x="783288" y="5426"/>
                  </a:moveTo>
                  <a:lnTo>
                    <a:pt x="1533368" y="436952"/>
                  </a:lnTo>
                  <a:cubicBezTo>
                    <a:pt x="1535211" y="438012"/>
                    <a:pt x="1536111" y="440179"/>
                    <a:pt x="1535562" y="442233"/>
                  </a:cubicBezTo>
                  <a:cubicBezTo>
                    <a:pt x="1535014" y="444287"/>
                    <a:pt x="1533153" y="445716"/>
                    <a:pt x="1531027" y="445716"/>
                  </a:cubicBezTo>
                  <a:lnTo>
                    <a:pt x="5084" y="445716"/>
                  </a:lnTo>
                  <a:cubicBezTo>
                    <a:pt x="2958" y="445716"/>
                    <a:pt x="1097" y="444287"/>
                    <a:pt x="548" y="442233"/>
                  </a:cubicBezTo>
                  <a:cubicBezTo>
                    <a:pt x="0" y="440179"/>
                    <a:pt x="900" y="438012"/>
                    <a:pt x="2743" y="436952"/>
                  </a:cubicBezTo>
                  <a:lnTo>
                    <a:pt x="752822" y="5426"/>
                  </a:lnTo>
                  <a:cubicBezTo>
                    <a:pt x="762253" y="0"/>
                    <a:pt x="773858" y="0"/>
                    <a:pt x="783288" y="5426"/>
                  </a:cubicBezTo>
                  <a:close/>
                </a:path>
              </a:pathLst>
            </a:custGeom>
            <a:solidFill>
              <a:srgbClr val="1A0C67"/>
            </a:solidFill>
          </p:spPr>
        </p:sp>
        <p:sp>
          <p:nvSpPr>
            <p:cNvPr name="TextBox 4" id="4"/>
            <p:cNvSpPr txBox="true"/>
            <p:nvPr/>
          </p:nvSpPr>
          <p:spPr>
            <a:xfrm>
              <a:off x="243920" y="151339"/>
              <a:ext cx="1073250" cy="265639"/>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5399999">
            <a:off x="8043902" y="6397488"/>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2466119" y="2167150"/>
            <a:ext cx="5144911" cy="3012442"/>
          </a:xfrm>
          <a:prstGeom prst="rect">
            <a:avLst/>
          </a:prstGeom>
        </p:spPr>
        <p:txBody>
          <a:bodyPr anchor="t" rtlCol="false" tIns="0" lIns="0" bIns="0" rIns="0">
            <a:spAutoFit/>
          </a:bodyPr>
          <a:lstStyle/>
          <a:p>
            <a:pPr algn="l" marL="345454" indent="-172727" lvl="1">
              <a:lnSpc>
                <a:spcPts val="1600"/>
              </a:lnSpc>
              <a:buFont typeface="Arial"/>
              <a:buChar char="•"/>
            </a:pPr>
            <a:r>
              <a:rPr lang="en-US" b="true" sz="1600">
                <a:solidFill>
                  <a:srgbClr val="000000"/>
                </a:solidFill>
                <a:latin typeface="Canva Sans Bold"/>
                <a:ea typeface="Canva Sans Bold"/>
                <a:cs typeface="Canva Sans Bold"/>
                <a:sym typeface="Canva Sans Bold"/>
              </a:rPr>
              <a:t>Strong Vision for Sustainable Development</a:t>
            </a:r>
          </a:p>
          <a:p>
            <a:pPr algn="l">
              <a:lnSpc>
                <a:spcPts val="1600"/>
              </a:lnSpc>
            </a:pPr>
          </a:p>
          <a:p>
            <a:pPr algn="l" marL="345454" indent="-172727" lvl="1">
              <a:lnSpc>
                <a:spcPts val="1600"/>
              </a:lnSpc>
              <a:buFont typeface="Arial"/>
              <a:buChar char="•"/>
            </a:pPr>
            <a:r>
              <a:rPr lang="en-US" b="true" sz="1600">
                <a:solidFill>
                  <a:srgbClr val="000000"/>
                </a:solidFill>
                <a:latin typeface="Canva Sans Bold"/>
                <a:ea typeface="Canva Sans Bold"/>
                <a:cs typeface="Canva Sans Bold"/>
                <a:sym typeface="Canva Sans Bold"/>
              </a:rPr>
              <a:t> Proven Experience in Skill Development</a:t>
            </a:r>
          </a:p>
          <a:p>
            <a:pPr algn="l">
              <a:lnSpc>
                <a:spcPts val="1600"/>
              </a:lnSpc>
            </a:pPr>
          </a:p>
          <a:p>
            <a:pPr algn="l" marL="345454" indent="-172727" lvl="1">
              <a:lnSpc>
                <a:spcPts val="1600"/>
              </a:lnSpc>
              <a:buFont typeface="Arial"/>
              <a:buChar char="•"/>
            </a:pPr>
            <a:r>
              <a:rPr lang="en-US" b="true" sz="1600">
                <a:solidFill>
                  <a:srgbClr val="000000"/>
                </a:solidFill>
                <a:latin typeface="Canva Sans Bold"/>
                <a:ea typeface="Canva Sans Bold"/>
                <a:cs typeface="Canva Sans Bold"/>
                <a:sym typeface="Canva Sans Bold"/>
              </a:rPr>
              <a:t>Rural Education Campaigns</a:t>
            </a:r>
          </a:p>
          <a:p>
            <a:pPr algn="l">
              <a:lnSpc>
                <a:spcPts val="1600"/>
              </a:lnSpc>
            </a:pPr>
          </a:p>
          <a:p>
            <a:pPr algn="l" marL="345454" indent="-172727" lvl="1">
              <a:lnSpc>
                <a:spcPts val="1600"/>
              </a:lnSpc>
              <a:buFont typeface="Arial"/>
              <a:buChar char="•"/>
            </a:pPr>
            <a:r>
              <a:rPr lang="en-US" b="true" sz="1600">
                <a:solidFill>
                  <a:srgbClr val="000000"/>
                </a:solidFill>
                <a:latin typeface="Canva Sans Bold"/>
                <a:ea typeface="Canva Sans Bold"/>
                <a:cs typeface="Canva Sans Bold"/>
                <a:sym typeface="Canva Sans Bold"/>
              </a:rPr>
              <a:t>Employment &amp; Career Focused</a:t>
            </a:r>
          </a:p>
          <a:p>
            <a:pPr algn="l">
              <a:lnSpc>
                <a:spcPts val="1600"/>
              </a:lnSpc>
            </a:pPr>
          </a:p>
          <a:p>
            <a:pPr algn="l" marL="345454" indent="-172727" lvl="1">
              <a:lnSpc>
                <a:spcPts val="1600"/>
              </a:lnSpc>
              <a:buFont typeface="Arial"/>
              <a:buChar char="•"/>
            </a:pPr>
            <a:r>
              <a:rPr lang="en-US" b="true" sz="1600">
                <a:solidFill>
                  <a:srgbClr val="000000"/>
                </a:solidFill>
                <a:latin typeface="Canva Sans Bold"/>
                <a:ea typeface="Canva Sans Bold"/>
                <a:cs typeface="Canva Sans Bold"/>
                <a:sym typeface="Canva Sans Bold"/>
              </a:rPr>
              <a:t> Emphasis on Cultural Engagement</a:t>
            </a:r>
          </a:p>
          <a:p>
            <a:pPr algn="l">
              <a:lnSpc>
                <a:spcPts val="1600"/>
              </a:lnSpc>
            </a:pPr>
          </a:p>
          <a:p>
            <a:pPr algn="l" marL="345454" indent="-172727" lvl="1">
              <a:lnSpc>
                <a:spcPts val="1600"/>
              </a:lnSpc>
              <a:buFont typeface="Arial"/>
              <a:buChar char="•"/>
            </a:pPr>
            <a:r>
              <a:rPr lang="en-US" b="true" sz="1600">
                <a:solidFill>
                  <a:srgbClr val="000000"/>
                </a:solidFill>
                <a:latin typeface="Canva Sans Bold"/>
                <a:ea typeface="Canva Sans Bold"/>
                <a:cs typeface="Canva Sans Bold"/>
                <a:sym typeface="Canva Sans Bold"/>
              </a:rPr>
              <a:t> Support for Education through Scholarships</a:t>
            </a:r>
          </a:p>
          <a:p>
            <a:pPr algn="l">
              <a:lnSpc>
                <a:spcPts val="1600"/>
              </a:lnSpc>
            </a:pPr>
          </a:p>
          <a:p>
            <a:pPr algn="l" marL="345454" indent="-172727" lvl="1">
              <a:lnSpc>
                <a:spcPts val="1600"/>
              </a:lnSpc>
              <a:buFont typeface="Arial"/>
              <a:buChar char="•"/>
            </a:pPr>
            <a:r>
              <a:rPr lang="en-US" b="true" sz="1600">
                <a:solidFill>
                  <a:srgbClr val="000000"/>
                </a:solidFill>
                <a:latin typeface="Canva Sans Bold"/>
                <a:ea typeface="Canva Sans Bold"/>
                <a:cs typeface="Canva Sans Bold"/>
                <a:sym typeface="Canva Sans Bold"/>
              </a:rPr>
              <a:t>Environmental Commitment</a:t>
            </a:r>
          </a:p>
          <a:p>
            <a:pPr algn="l">
              <a:lnSpc>
                <a:spcPts val="1600"/>
              </a:lnSpc>
            </a:pPr>
          </a:p>
          <a:p>
            <a:pPr algn="l" marL="345454" indent="-172727" lvl="1">
              <a:lnSpc>
                <a:spcPts val="1600"/>
              </a:lnSpc>
              <a:buFont typeface="Arial"/>
              <a:buChar char="•"/>
            </a:pPr>
            <a:r>
              <a:rPr lang="en-US" b="true" sz="1600">
                <a:solidFill>
                  <a:srgbClr val="000000"/>
                </a:solidFill>
                <a:latin typeface="Canva Sans Bold"/>
                <a:ea typeface="Canva Sans Bold"/>
                <a:cs typeface="Canva Sans Bold"/>
                <a:sym typeface="Canva Sans Bold"/>
              </a:rPr>
              <a:t>Health Awareness Programs</a:t>
            </a:r>
          </a:p>
        </p:txBody>
      </p:sp>
      <p:grpSp>
        <p:nvGrpSpPr>
          <p:cNvPr name="Group 7" id="7"/>
          <p:cNvGrpSpPr/>
          <p:nvPr/>
        </p:nvGrpSpPr>
        <p:grpSpPr>
          <a:xfrm rot="-5400000">
            <a:off x="8064008" y="2114148"/>
            <a:ext cx="2399639" cy="1331190"/>
            <a:chOff x="0" y="0"/>
            <a:chExt cx="812800" cy="450898"/>
          </a:xfrm>
        </p:grpSpPr>
        <p:sp>
          <p:nvSpPr>
            <p:cNvPr name="Freeform 8" id="8"/>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EEEEEE"/>
            </a:solidFill>
          </p:spPr>
        </p:sp>
        <p:sp>
          <p:nvSpPr>
            <p:cNvPr name="TextBox 9" id="9"/>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grpSp>
        <p:nvGrpSpPr>
          <p:cNvPr name="Group 10" id="10"/>
          <p:cNvGrpSpPr/>
          <p:nvPr/>
        </p:nvGrpSpPr>
        <p:grpSpPr>
          <a:xfrm rot="0">
            <a:off x="8358311" y="33875"/>
            <a:ext cx="1395289" cy="1395289"/>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sp>
        <p:nvSpPr>
          <p:cNvPr name="TextBox 12" id="12"/>
          <p:cNvSpPr txBox="true"/>
          <p:nvPr/>
        </p:nvSpPr>
        <p:spPr>
          <a:xfrm rot="0">
            <a:off x="2320043" y="1062053"/>
            <a:ext cx="5113515" cy="367111"/>
          </a:xfrm>
          <a:prstGeom prst="rect">
            <a:avLst/>
          </a:prstGeom>
        </p:spPr>
        <p:txBody>
          <a:bodyPr anchor="t" rtlCol="false" tIns="0" lIns="0" bIns="0" rIns="0">
            <a:spAutoFit/>
          </a:bodyPr>
          <a:lstStyle/>
          <a:p>
            <a:pPr algn="l">
              <a:lnSpc>
                <a:spcPts val="2828"/>
              </a:lnSpc>
            </a:pPr>
            <a:r>
              <a:rPr lang="en-US" sz="2828" b="true">
                <a:solidFill>
                  <a:srgbClr val="FF3131"/>
                </a:solidFill>
                <a:latin typeface="Oswald Bold"/>
                <a:ea typeface="Oswald Bold"/>
                <a:cs typeface="Oswald Bold"/>
                <a:sym typeface="Oswald Bold"/>
              </a:rPr>
              <a:t> OUR Major Areas/Focus OF Work</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56873" y="5489963"/>
            <a:ext cx="11013387" cy="3168042"/>
            <a:chOff x="0" y="0"/>
            <a:chExt cx="1561091" cy="449054"/>
          </a:xfrm>
        </p:grpSpPr>
        <p:sp>
          <p:nvSpPr>
            <p:cNvPr name="Freeform 3" id="3"/>
            <p:cNvSpPr/>
            <p:nvPr/>
          </p:nvSpPr>
          <p:spPr>
            <a:xfrm flipH="false" flipV="false" rot="0">
              <a:off x="12490" y="3338"/>
              <a:ext cx="1536111" cy="445716"/>
            </a:xfrm>
            <a:custGeom>
              <a:avLst/>
              <a:gdLst/>
              <a:ahLst/>
              <a:cxnLst/>
              <a:rect r="r" b="b" t="t" l="l"/>
              <a:pathLst>
                <a:path h="445716" w="1536111">
                  <a:moveTo>
                    <a:pt x="783288" y="5426"/>
                  </a:moveTo>
                  <a:lnTo>
                    <a:pt x="1533368" y="436952"/>
                  </a:lnTo>
                  <a:cubicBezTo>
                    <a:pt x="1535211" y="438012"/>
                    <a:pt x="1536111" y="440179"/>
                    <a:pt x="1535562" y="442233"/>
                  </a:cubicBezTo>
                  <a:cubicBezTo>
                    <a:pt x="1535014" y="444287"/>
                    <a:pt x="1533153" y="445716"/>
                    <a:pt x="1531027" y="445716"/>
                  </a:cubicBezTo>
                  <a:lnTo>
                    <a:pt x="5084" y="445716"/>
                  </a:lnTo>
                  <a:cubicBezTo>
                    <a:pt x="2958" y="445716"/>
                    <a:pt x="1097" y="444287"/>
                    <a:pt x="548" y="442233"/>
                  </a:cubicBezTo>
                  <a:cubicBezTo>
                    <a:pt x="0" y="440179"/>
                    <a:pt x="900" y="438012"/>
                    <a:pt x="2743" y="436952"/>
                  </a:cubicBezTo>
                  <a:lnTo>
                    <a:pt x="752822" y="5426"/>
                  </a:lnTo>
                  <a:cubicBezTo>
                    <a:pt x="762253" y="0"/>
                    <a:pt x="773858" y="0"/>
                    <a:pt x="783288" y="5426"/>
                  </a:cubicBezTo>
                  <a:close/>
                </a:path>
              </a:pathLst>
            </a:custGeom>
            <a:solidFill>
              <a:srgbClr val="1A0C67"/>
            </a:solidFill>
          </p:spPr>
        </p:sp>
        <p:sp>
          <p:nvSpPr>
            <p:cNvPr name="TextBox 4" id="4"/>
            <p:cNvSpPr txBox="true"/>
            <p:nvPr/>
          </p:nvSpPr>
          <p:spPr>
            <a:xfrm>
              <a:off x="243920" y="151339"/>
              <a:ext cx="1073250" cy="265639"/>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5399999">
            <a:off x="8168686" y="5903147"/>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5400000">
            <a:off x="8487856" y="2131172"/>
            <a:ext cx="2399639" cy="1331190"/>
            <a:chOff x="0" y="0"/>
            <a:chExt cx="812800" cy="450898"/>
          </a:xfrm>
        </p:grpSpPr>
        <p:sp>
          <p:nvSpPr>
            <p:cNvPr name="Freeform 7" id="7"/>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EEEEEE"/>
            </a:solidFill>
          </p:spPr>
        </p:sp>
        <p:sp>
          <p:nvSpPr>
            <p:cNvPr name="TextBox 8" id="8"/>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grpSp>
        <p:nvGrpSpPr>
          <p:cNvPr name="Group 9" id="9"/>
          <p:cNvGrpSpPr/>
          <p:nvPr/>
        </p:nvGrpSpPr>
        <p:grpSpPr>
          <a:xfrm rot="0">
            <a:off x="8358311" y="0"/>
            <a:ext cx="1395289" cy="139528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graphicFrame>
        <p:nvGraphicFramePr>
          <p:cNvPr name="Table 11" id="11"/>
          <p:cNvGraphicFramePr>
            <a:graphicFrameLocks noGrp="true"/>
          </p:cNvGraphicFramePr>
          <p:nvPr/>
        </p:nvGraphicFramePr>
        <p:xfrm>
          <a:off x="2129600" y="1438561"/>
          <a:ext cx="6457765" cy="4062323"/>
        </p:xfrm>
        <a:graphic>
          <a:graphicData uri="http://schemas.openxmlformats.org/drawingml/2006/table">
            <a:tbl>
              <a:tblPr/>
              <a:tblGrid>
                <a:gridCol w="1181677"/>
                <a:gridCol w="1559545"/>
                <a:gridCol w="3716543"/>
              </a:tblGrid>
              <a:tr h="636307">
                <a:tc>
                  <a:txBody>
                    <a:bodyPr anchor="t" rtlCol="false"/>
                    <a:lstStyle/>
                    <a:p>
                      <a:pPr algn="l">
                        <a:lnSpc>
                          <a:spcPts val="1679"/>
                        </a:lnSpc>
                        <a:defRPr/>
                      </a:pPr>
                      <a:r>
                        <a:rPr lang="en-US" sz="1199">
                          <a:solidFill>
                            <a:srgbClr val="000000"/>
                          </a:solidFill>
                          <a:latin typeface="Poppins"/>
                          <a:ea typeface="Poppins"/>
                          <a:cs typeface="Poppins"/>
                          <a:sym typeface="Poppins"/>
                        </a:rPr>
                        <a:t>Phase</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679"/>
                        </a:lnSpc>
                        <a:defRPr/>
                      </a:pPr>
                      <a:r>
                        <a:rPr lang="en-US" sz="1199">
                          <a:solidFill>
                            <a:srgbClr val="000000"/>
                          </a:solidFill>
                          <a:latin typeface="Poppins"/>
                          <a:ea typeface="Poppins"/>
                          <a:cs typeface="Poppins"/>
                          <a:sym typeface="Poppins"/>
                        </a:rPr>
                        <a:t>Duration</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679"/>
                        </a:lnSpc>
                        <a:defRPr/>
                      </a:pPr>
                      <a:r>
                        <a:rPr lang="en-US" sz="1199">
                          <a:solidFill>
                            <a:srgbClr val="000000"/>
                          </a:solidFill>
                          <a:latin typeface="Poppins"/>
                          <a:ea typeface="Poppins"/>
                          <a:cs typeface="Poppins"/>
                          <a:sym typeface="Poppins"/>
                        </a:rPr>
                        <a:t>Focus Area</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56020">
                <a:tc>
                  <a:txBody>
                    <a:bodyPr anchor="t" rtlCol="false"/>
                    <a:lstStyle/>
                    <a:p>
                      <a:pPr algn="l">
                        <a:lnSpc>
                          <a:spcPts val="1539"/>
                        </a:lnSpc>
                        <a:defRPr/>
                      </a:pPr>
                      <a:r>
                        <a:rPr lang="en-US" sz="1099">
                          <a:solidFill>
                            <a:srgbClr val="FFFFFF"/>
                          </a:solidFill>
                          <a:latin typeface="Poppins"/>
                          <a:ea typeface="Poppins"/>
                          <a:cs typeface="Poppins"/>
                          <a:sym typeface="Poppins"/>
                        </a:rPr>
                        <a:t>Phase I</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190D5F"/>
                    </a:solidFill>
                  </a:tcPr>
                </a:tc>
                <a:tc>
                  <a:txBody>
                    <a:bodyPr anchor="t" rtlCol="false"/>
                    <a:lstStyle/>
                    <a:p>
                      <a:pPr algn="l">
                        <a:lnSpc>
                          <a:spcPts val="1539"/>
                        </a:lnSpc>
                        <a:defRPr/>
                      </a:pPr>
                      <a:r>
                        <a:rPr lang="en-US" sz="1099">
                          <a:solidFill>
                            <a:srgbClr val="000000"/>
                          </a:solidFill>
                          <a:latin typeface="Poppins"/>
                          <a:ea typeface="Poppins"/>
                          <a:cs typeface="Poppins"/>
                          <a:sym typeface="Poppins"/>
                        </a:rPr>
                        <a:t>0–3 months</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539"/>
                        </a:lnSpc>
                        <a:defRPr/>
                      </a:pPr>
                      <a:r>
                        <a:rPr lang="en-US" sz="1099">
                          <a:solidFill>
                            <a:srgbClr val="000000"/>
                          </a:solidFill>
                          <a:latin typeface="Poppins"/>
                          <a:ea typeface="Poppins"/>
                          <a:cs typeface="Poppins"/>
                          <a:sym typeface="Poppins"/>
                        </a:rPr>
                        <a:t>Baseline survey, partnerships with local authorities, identify beneficiaries</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756020">
                <a:tc>
                  <a:txBody>
                    <a:bodyPr anchor="t" rtlCol="false"/>
                    <a:lstStyle/>
                    <a:p>
                      <a:pPr algn="l">
                        <a:lnSpc>
                          <a:spcPts val="1539"/>
                        </a:lnSpc>
                        <a:defRPr/>
                      </a:pPr>
                      <a:r>
                        <a:rPr lang="en-US" sz="1099">
                          <a:solidFill>
                            <a:srgbClr val="FFFFFF"/>
                          </a:solidFill>
                          <a:latin typeface="Poppins"/>
                          <a:ea typeface="Poppins"/>
                          <a:cs typeface="Poppins"/>
                          <a:sym typeface="Poppins"/>
                        </a:rPr>
                        <a:t>Phase II</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1A0C67"/>
                    </a:solidFill>
                  </a:tcPr>
                </a:tc>
                <a:tc>
                  <a:txBody>
                    <a:bodyPr anchor="t" rtlCol="false"/>
                    <a:lstStyle/>
                    <a:p>
                      <a:pPr algn="l">
                        <a:lnSpc>
                          <a:spcPts val="1539"/>
                        </a:lnSpc>
                        <a:defRPr/>
                      </a:pPr>
                      <a:r>
                        <a:rPr lang="en-US" sz="1099">
                          <a:solidFill>
                            <a:srgbClr val="000000"/>
                          </a:solidFill>
                          <a:latin typeface="Poppins"/>
                          <a:ea typeface="Poppins"/>
                          <a:cs typeface="Poppins"/>
                          <a:sym typeface="Poppins"/>
                        </a:rPr>
                        <a:t>3–9 months</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539"/>
                        </a:lnSpc>
                        <a:defRPr/>
                      </a:pPr>
                      <a:r>
                        <a:rPr lang="en-US" sz="1099">
                          <a:solidFill>
                            <a:srgbClr val="000000"/>
                          </a:solidFill>
                          <a:latin typeface="Poppins"/>
                          <a:ea typeface="Poppins"/>
                          <a:cs typeface="Poppins"/>
                          <a:sym typeface="Poppins"/>
                        </a:rPr>
                        <a:t>Start skill training, initiate educational support, set up health camps</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1074302">
                <a:tc>
                  <a:txBody>
                    <a:bodyPr anchor="t" rtlCol="false"/>
                    <a:lstStyle/>
                    <a:p>
                      <a:pPr algn="l">
                        <a:lnSpc>
                          <a:spcPts val="1539"/>
                        </a:lnSpc>
                        <a:defRPr/>
                      </a:pPr>
                      <a:r>
                        <a:rPr lang="en-US" sz="1099">
                          <a:solidFill>
                            <a:srgbClr val="FFFFFF"/>
                          </a:solidFill>
                          <a:latin typeface="Poppins"/>
                          <a:ea typeface="Poppins"/>
                          <a:cs typeface="Poppins"/>
                          <a:sym typeface="Poppins"/>
                        </a:rPr>
                        <a:t>Phase III</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23137F"/>
                    </a:solidFill>
                  </a:tcPr>
                </a:tc>
                <a:tc>
                  <a:txBody>
                    <a:bodyPr anchor="t" rtlCol="false"/>
                    <a:lstStyle/>
                    <a:p>
                      <a:pPr algn="l">
                        <a:lnSpc>
                          <a:spcPts val="1539"/>
                        </a:lnSpc>
                        <a:defRPr/>
                      </a:pPr>
                      <a:r>
                        <a:rPr lang="en-US" sz="1099">
                          <a:solidFill>
                            <a:srgbClr val="000000"/>
                          </a:solidFill>
                          <a:latin typeface="Poppins"/>
                          <a:ea typeface="Poppins"/>
                          <a:cs typeface="Poppins"/>
                          <a:sym typeface="Poppins"/>
                        </a:rPr>
                        <a:t>9–18 months</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539"/>
                        </a:lnSpc>
                        <a:defRPr/>
                      </a:pPr>
                      <a:r>
                        <a:rPr lang="en-US" sz="1099">
                          <a:solidFill>
                            <a:srgbClr val="000000"/>
                          </a:solidFill>
                          <a:latin typeface="Poppins"/>
                          <a:ea typeface="Poppins"/>
                          <a:cs typeface="Poppins"/>
                          <a:sym typeface="Poppins"/>
                        </a:rPr>
                        <a:t>Strengthen infrastructure, expand placement support, solar energy installation</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839673">
                <a:tc>
                  <a:txBody>
                    <a:bodyPr anchor="t" rtlCol="false"/>
                    <a:lstStyle/>
                    <a:p>
                      <a:pPr algn="l">
                        <a:lnSpc>
                          <a:spcPts val="1539"/>
                        </a:lnSpc>
                        <a:defRPr/>
                      </a:pPr>
                      <a:r>
                        <a:rPr lang="en-US" sz="1099">
                          <a:solidFill>
                            <a:srgbClr val="FFFFFF"/>
                          </a:solidFill>
                          <a:latin typeface="Poppins"/>
                          <a:ea typeface="Poppins"/>
                          <a:cs typeface="Poppins"/>
                          <a:sym typeface="Poppins"/>
                        </a:rPr>
                        <a:t>Phase IV</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solidFill>
                      <a:srgbClr val="301D9C"/>
                    </a:solidFill>
                  </a:tcPr>
                </a:tc>
                <a:tc>
                  <a:txBody>
                    <a:bodyPr anchor="t" rtlCol="false"/>
                    <a:lstStyle/>
                    <a:p>
                      <a:pPr algn="l">
                        <a:lnSpc>
                          <a:spcPts val="1539"/>
                        </a:lnSpc>
                        <a:defRPr/>
                      </a:pPr>
                      <a:r>
                        <a:rPr lang="en-US" sz="1099">
                          <a:solidFill>
                            <a:srgbClr val="000000"/>
                          </a:solidFill>
                          <a:latin typeface="Poppins"/>
                          <a:ea typeface="Poppins"/>
                          <a:cs typeface="Poppins"/>
                          <a:sym typeface="Poppins"/>
                        </a:rPr>
                        <a:t>18+ months</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539"/>
                        </a:lnSpc>
                        <a:defRPr/>
                      </a:pPr>
                      <a:r>
                        <a:rPr lang="en-US" sz="1099">
                          <a:solidFill>
                            <a:srgbClr val="000000"/>
                          </a:solidFill>
                          <a:latin typeface="Poppins"/>
                          <a:ea typeface="Poppins"/>
                          <a:cs typeface="Poppins"/>
                          <a:sym typeface="Poppins"/>
                        </a:rPr>
                        <a:t>Continuous monitoring, performance assessment, new initiative rollout</a:t>
                      </a:r>
                      <a:endParaRPr lang="en-US" sz="1100"/>
                    </a:p>
                  </a:txBody>
                  <a:tcPr marL="133350" marR="133350" marT="133350" marB="133350"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TextBox 12" id="12"/>
          <p:cNvSpPr txBox="true"/>
          <p:nvPr/>
        </p:nvSpPr>
        <p:spPr>
          <a:xfrm rot="0">
            <a:off x="731520" y="570141"/>
            <a:ext cx="5636785" cy="370384"/>
          </a:xfrm>
          <a:prstGeom prst="rect">
            <a:avLst/>
          </a:prstGeom>
        </p:spPr>
        <p:txBody>
          <a:bodyPr anchor="t" rtlCol="false" tIns="0" lIns="0" bIns="0" rIns="0">
            <a:spAutoFit/>
          </a:bodyPr>
          <a:lstStyle/>
          <a:p>
            <a:pPr algn="l">
              <a:lnSpc>
                <a:spcPts val="2742"/>
              </a:lnSpc>
            </a:pPr>
            <a:r>
              <a:rPr lang="en-US" sz="2742" b="true">
                <a:solidFill>
                  <a:srgbClr val="070707"/>
                </a:solidFill>
                <a:latin typeface="Oswald Bold"/>
                <a:ea typeface="Oswald Bold"/>
                <a:cs typeface="Oswald Bold"/>
                <a:sym typeface="Oswald Bold"/>
              </a:rPr>
              <a:t>Implementation Strategy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6953"/>
            <a:ext cx="9753600" cy="7308247"/>
          </a:xfrm>
          <a:custGeom>
            <a:avLst/>
            <a:gdLst/>
            <a:ahLst/>
            <a:cxnLst/>
            <a:rect r="r" b="b" t="t" l="l"/>
            <a:pathLst>
              <a:path h="7308247" w="9753600">
                <a:moveTo>
                  <a:pt x="0" y="0"/>
                </a:moveTo>
                <a:lnTo>
                  <a:pt x="9753600" y="0"/>
                </a:lnTo>
                <a:lnTo>
                  <a:pt x="9753600" y="7308247"/>
                </a:lnTo>
                <a:lnTo>
                  <a:pt x="0" y="7308247"/>
                </a:lnTo>
                <a:lnTo>
                  <a:pt x="0" y="0"/>
                </a:lnTo>
                <a:close/>
              </a:path>
            </a:pathLst>
          </a:custGeom>
          <a:blipFill>
            <a:blip r:embed="rId2"/>
            <a:stretch>
              <a:fillRect l="-5167" t="-485" r="-5230" b="0"/>
            </a:stretch>
          </a:blipFill>
        </p:spPr>
      </p:sp>
      <p:grpSp>
        <p:nvGrpSpPr>
          <p:cNvPr name="Group 3" id="3"/>
          <p:cNvGrpSpPr/>
          <p:nvPr/>
        </p:nvGrpSpPr>
        <p:grpSpPr>
          <a:xfrm rot="0">
            <a:off x="8358311" y="33875"/>
            <a:ext cx="1395289" cy="139528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0" t="-25" r="-51" b="-25"/>
              </a:stretch>
            </a:blipFill>
          </p:spPr>
        </p:sp>
      </p:grpSp>
      <p:sp>
        <p:nvSpPr>
          <p:cNvPr name="TextBox 5" id="5"/>
          <p:cNvSpPr txBox="true"/>
          <p:nvPr/>
        </p:nvSpPr>
        <p:spPr>
          <a:xfrm rot="0">
            <a:off x="2176931" y="965622"/>
            <a:ext cx="4771815" cy="5175885"/>
          </a:xfrm>
          <a:prstGeom prst="rect">
            <a:avLst/>
          </a:prstGeom>
        </p:spPr>
        <p:txBody>
          <a:bodyPr anchor="t" rtlCol="false" tIns="0" lIns="0" bIns="0" rIns="0">
            <a:spAutoFit/>
          </a:bodyPr>
          <a:lstStyle/>
          <a:p>
            <a:pPr algn="l">
              <a:lnSpc>
                <a:spcPts val="3079"/>
              </a:lnSpc>
            </a:pPr>
            <a:r>
              <a:rPr lang="en-US" sz="2799" b="true">
                <a:solidFill>
                  <a:srgbClr val="070707"/>
                </a:solidFill>
                <a:latin typeface="Oswald Bold"/>
                <a:ea typeface="Oswald Bold"/>
                <a:cs typeface="Oswald Bold"/>
                <a:sym typeface="Oswald Bold"/>
              </a:rPr>
              <a:t>Contents</a:t>
            </a:r>
          </a:p>
          <a:p>
            <a:pPr algn="l">
              <a:lnSpc>
                <a:spcPts val="3079"/>
              </a:lnSpc>
            </a:pP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Introduction</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Village Profile</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Current Infrastructure</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Socio-Economic Overview</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SWOT Analysis</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Needs &amp; Gaps</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Visions &amp; Goals</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Sector-Wise Development Plan</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Implementation Strategy</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Monitoring &amp; Evaluation</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Budget Overview</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Risk &amp; Management</a:t>
            </a:r>
          </a:p>
          <a:p>
            <a:pPr algn="l" marL="496572" indent="-248286" lvl="1">
              <a:lnSpc>
                <a:spcPts val="2530"/>
              </a:lnSpc>
              <a:buFont typeface="Arial"/>
              <a:buChar char="•"/>
            </a:pPr>
            <a:r>
              <a:rPr lang="en-US" b="true" sz="2300">
                <a:solidFill>
                  <a:srgbClr val="070707"/>
                </a:solidFill>
                <a:latin typeface="Canva Sans Bold"/>
                <a:ea typeface="Canva Sans Bold"/>
                <a:cs typeface="Canva Sans Bold"/>
                <a:sym typeface="Canva Sans Bold"/>
              </a:rPr>
              <a:t>Conclusion</a:t>
            </a:r>
          </a:p>
        </p:txBody>
      </p:sp>
      <p:sp>
        <p:nvSpPr>
          <p:cNvPr name="AutoShape 6" id="6"/>
          <p:cNvSpPr/>
          <p:nvPr/>
        </p:nvSpPr>
        <p:spPr>
          <a:xfrm>
            <a:off x="3632522" y="1144251"/>
            <a:ext cx="4154299" cy="0"/>
          </a:xfrm>
          <a:prstGeom prst="line">
            <a:avLst/>
          </a:prstGeom>
          <a:ln cap="flat" w="38100">
            <a:solidFill>
              <a:srgbClr val="5E17EB"/>
            </a:solidFill>
            <a:prstDash val="solid"/>
            <a:headEnd type="none" len="sm" w="sm"/>
            <a:tailEnd type="none" len="sm" w="sm"/>
          </a:ln>
        </p:spPr>
      </p:sp>
      <p:sp>
        <p:nvSpPr>
          <p:cNvPr name="AutoShape 7" id="7"/>
          <p:cNvSpPr/>
          <p:nvPr/>
        </p:nvSpPr>
        <p:spPr>
          <a:xfrm>
            <a:off x="2176931" y="1620638"/>
            <a:ext cx="0" cy="4963042"/>
          </a:xfrm>
          <a:prstGeom prst="line">
            <a:avLst/>
          </a:prstGeom>
          <a:ln cap="flat" w="38100">
            <a:solidFill>
              <a:srgbClr val="5E17EB"/>
            </a:solidFill>
            <a:prstDash val="solid"/>
            <a:headEnd type="none" len="sm" w="sm"/>
            <a:tailEnd type="none" len="sm" w="sm"/>
          </a:ln>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158622">
            <a:off x="-2010261" y="31346"/>
            <a:ext cx="4715121" cy="1356322"/>
            <a:chOff x="0" y="0"/>
            <a:chExt cx="1561091" cy="449054"/>
          </a:xfrm>
        </p:grpSpPr>
        <p:sp>
          <p:nvSpPr>
            <p:cNvPr name="Freeform 3" id="3"/>
            <p:cNvSpPr/>
            <p:nvPr/>
          </p:nvSpPr>
          <p:spPr>
            <a:xfrm flipH="false" flipV="false" rot="0">
              <a:off x="29173" y="7797"/>
              <a:ext cx="1502745" cy="441257"/>
            </a:xfrm>
            <a:custGeom>
              <a:avLst/>
              <a:gdLst/>
              <a:ahLst/>
              <a:cxnLst/>
              <a:rect r="r" b="b" t="t" l="l"/>
              <a:pathLst>
                <a:path h="441257" w="1502745">
                  <a:moveTo>
                    <a:pt x="786953" y="12673"/>
                  </a:moveTo>
                  <a:lnTo>
                    <a:pt x="1496337" y="420787"/>
                  </a:lnTo>
                  <a:cubicBezTo>
                    <a:pt x="1500642" y="423263"/>
                    <a:pt x="1502745" y="428324"/>
                    <a:pt x="1501463" y="433121"/>
                  </a:cubicBezTo>
                  <a:cubicBezTo>
                    <a:pt x="1500181" y="437919"/>
                    <a:pt x="1495835" y="441257"/>
                    <a:pt x="1490869" y="441257"/>
                  </a:cubicBezTo>
                  <a:lnTo>
                    <a:pt x="11875" y="441257"/>
                  </a:lnTo>
                  <a:cubicBezTo>
                    <a:pt x="6909" y="441257"/>
                    <a:pt x="2563" y="437919"/>
                    <a:pt x="1282" y="433121"/>
                  </a:cubicBezTo>
                  <a:cubicBezTo>
                    <a:pt x="0" y="428324"/>
                    <a:pt x="2103" y="423263"/>
                    <a:pt x="6407" y="420787"/>
                  </a:cubicBezTo>
                  <a:lnTo>
                    <a:pt x="715792" y="12673"/>
                  </a:lnTo>
                  <a:cubicBezTo>
                    <a:pt x="737820" y="0"/>
                    <a:pt x="764925" y="0"/>
                    <a:pt x="786953" y="12673"/>
                  </a:cubicBezTo>
                  <a:close/>
                </a:path>
              </a:pathLst>
            </a:custGeom>
            <a:solidFill>
              <a:srgbClr val="004AAD"/>
            </a:solidFill>
          </p:spPr>
        </p:sp>
        <p:sp>
          <p:nvSpPr>
            <p:cNvPr name="TextBox 4" id="4"/>
            <p:cNvSpPr txBox="true"/>
            <p:nvPr/>
          </p:nvSpPr>
          <p:spPr>
            <a:xfrm>
              <a:off x="243920" y="151339"/>
              <a:ext cx="1073250" cy="265639"/>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5399999">
            <a:off x="8707671" y="6531965"/>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5400000">
            <a:off x="8487856" y="2131172"/>
            <a:ext cx="2399639" cy="1331190"/>
            <a:chOff x="0" y="0"/>
            <a:chExt cx="812800" cy="450898"/>
          </a:xfrm>
        </p:grpSpPr>
        <p:sp>
          <p:nvSpPr>
            <p:cNvPr name="Freeform 7" id="7"/>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EEEEEE"/>
            </a:solidFill>
          </p:spPr>
        </p:sp>
        <p:sp>
          <p:nvSpPr>
            <p:cNvPr name="TextBox 8" id="8"/>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graphicFrame>
        <p:nvGraphicFramePr>
          <p:cNvPr name="Table 9" id="9"/>
          <p:cNvGraphicFramePr>
            <a:graphicFrameLocks noGrp="true"/>
          </p:cNvGraphicFramePr>
          <p:nvPr/>
        </p:nvGraphicFramePr>
        <p:xfrm>
          <a:off x="935595" y="969487"/>
          <a:ext cx="5120955" cy="3487491"/>
        </p:xfrm>
        <a:graphic>
          <a:graphicData uri="http://schemas.openxmlformats.org/drawingml/2006/table">
            <a:tbl>
              <a:tblPr/>
              <a:tblGrid>
                <a:gridCol w="672116"/>
                <a:gridCol w="1494459"/>
                <a:gridCol w="658417"/>
                <a:gridCol w="817663"/>
                <a:gridCol w="1478300"/>
              </a:tblGrid>
              <a:tr h="395021">
                <a:tc>
                  <a:txBody>
                    <a:bodyPr anchor="t" rtlCol="false"/>
                    <a:lstStyle/>
                    <a:p>
                      <a:pPr algn="l">
                        <a:lnSpc>
                          <a:spcPts val="1357"/>
                        </a:lnSpc>
                        <a:defRPr/>
                      </a:pPr>
                      <a:r>
                        <a:rPr lang="en-US" sz="969">
                          <a:solidFill>
                            <a:srgbClr val="070707"/>
                          </a:solidFill>
                          <a:latin typeface="Poppins"/>
                          <a:ea typeface="Poppins"/>
                          <a:cs typeface="Poppins"/>
                          <a:sym typeface="Poppins"/>
                        </a:rPr>
                        <a:t>Development Area</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357"/>
                        </a:lnSpc>
                        <a:defRPr/>
                      </a:pPr>
                      <a:r>
                        <a:rPr lang="en-US" sz="969">
                          <a:solidFill>
                            <a:srgbClr val="070707"/>
                          </a:solidFill>
                          <a:latin typeface="Poppins"/>
                          <a:ea typeface="Poppins"/>
                          <a:cs typeface="Poppins"/>
                          <a:sym typeface="Poppins"/>
                        </a:rPr>
                        <a:t>Key Indicators (KPIs)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357"/>
                        </a:lnSpc>
                        <a:defRPr/>
                      </a:pPr>
                      <a:r>
                        <a:rPr lang="en-US" sz="969">
                          <a:solidFill>
                            <a:srgbClr val="000000"/>
                          </a:solidFill>
                          <a:latin typeface="Poppins"/>
                          <a:ea typeface="Poppins"/>
                          <a:cs typeface="Poppins"/>
                          <a:sym typeface="Poppins"/>
                        </a:rPr>
                        <a:t>Monitoring Frequency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357"/>
                        </a:lnSpc>
                        <a:defRPr/>
                      </a:pPr>
                      <a:r>
                        <a:rPr lang="en-US" sz="969">
                          <a:solidFill>
                            <a:srgbClr val="000000"/>
                          </a:solidFill>
                          <a:latin typeface="Poppins"/>
                          <a:ea typeface="Poppins"/>
                          <a:cs typeface="Poppins"/>
                          <a:sym typeface="Poppins"/>
                        </a:rPr>
                        <a:t>Responsible Entity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357"/>
                        </a:lnSpc>
                        <a:defRPr/>
                      </a:pPr>
                      <a:r>
                        <a:rPr lang="en-US" sz="969">
                          <a:solidFill>
                            <a:srgbClr val="000000"/>
                          </a:solidFill>
                          <a:latin typeface="Poppins"/>
                          <a:ea typeface="Poppins"/>
                          <a:cs typeface="Poppins"/>
                          <a:sym typeface="Poppins"/>
                        </a:rPr>
                        <a:t>Evaluation Method</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r h="451119">
                <a:tc>
                  <a:txBody>
                    <a:bodyPr anchor="t" rtlCol="false"/>
                    <a:lstStyle/>
                    <a:p>
                      <a:pPr algn="l">
                        <a:lnSpc>
                          <a:spcPts val="1217"/>
                        </a:lnSpc>
                        <a:defRPr/>
                      </a:pPr>
                      <a:r>
                        <a:rPr lang="en-US" sz="869">
                          <a:solidFill>
                            <a:srgbClr val="FFFFFF"/>
                          </a:solidFill>
                          <a:latin typeface="Poppins"/>
                          <a:ea typeface="Poppins"/>
                          <a:cs typeface="Poppins"/>
                          <a:sym typeface="Poppins"/>
                        </a:rPr>
                        <a:t>Skill Development &amp; Employment</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solidFill>
                      <a:srgbClr val="190D5F"/>
                    </a:solidFill>
                  </a:tcPr>
                </a:tc>
                <a:tc>
                  <a:txBody>
                    <a:bodyPr anchor="t" rtlCol="false"/>
                    <a:lstStyle/>
                    <a:p>
                      <a:pPr algn="l">
                        <a:lnSpc>
                          <a:spcPts val="1217"/>
                        </a:lnSpc>
                        <a:defRPr/>
                      </a:pPr>
                      <a:r>
                        <a:rPr lang="en-US" sz="869">
                          <a:solidFill>
                            <a:srgbClr val="000000"/>
                          </a:solidFill>
                          <a:latin typeface="Poppins"/>
                          <a:ea typeface="Poppins"/>
                          <a:cs typeface="Poppins"/>
                          <a:sym typeface="Poppins"/>
                        </a:rPr>
                        <a:t>- No. of youth trained   - % job placement rate  - No. of new enterprises started</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797"/>
                        </a:lnSpc>
                        <a:defRPr/>
                      </a:pPr>
                      <a:r>
                        <a:rPr lang="en-US" sz="569">
                          <a:solidFill>
                            <a:srgbClr val="000000"/>
                          </a:solidFill>
                          <a:latin typeface="Poppins"/>
                          <a:ea typeface="Poppins"/>
                          <a:cs typeface="Poppins"/>
                          <a:sym typeface="Poppins"/>
                        </a:rPr>
                        <a:t>Monthly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MEPL Training Team  Govt. Skill Schemes Cell</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Trainee tracking reports, employer feedback</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r h="398797">
                <a:tc>
                  <a:txBody>
                    <a:bodyPr anchor="t" rtlCol="false"/>
                    <a:lstStyle/>
                    <a:p>
                      <a:pPr algn="l">
                        <a:lnSpc>
                          <a:spcPts val="1217"/>
                        </a:lnSpc>
                        <a:defRPr/>
                      </a:pPr>
                      <a:r>
                        <a:rPr lang="en-US" sz="869">
                          <a:solidFill>
                            <a:srgbClr val="FFFFFF"/>
                          </a:solidFill>
                          <a:latin typeface="Poppins"/>
                          <a:ea typeface="Poppins"/>
                          <a:cs typeface="Poppins"/>
                          <a:sym typeface="Poppins"/>
                        </a:rPr>
                        <a:t>Education Improvement</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solidFill>
                      <a:srgbClr val="2A1C77"/>
                    </a:solidFill>
                  </a:tcPr>
                </a:tc>
                <a:tc>
                  <a:txBody>
                    <a:bodyPr anchor="t" rtlCol="false"/>
                    <a:lstStyle/>
                    <a:p>
                      <a:pPr algn="l">
                        <a:lnSpc>
                          <a:spcPts val="1217"/>
                        </a:lnSpc>
                        <a:defRPr/>
                      </a:pPr>
                      <a:r>
                        <a:rPr lang="en-US" sz="869">
                          <a:solidFill>
                            <a:srgbClr val="000000"/>
                          </a:solidFill>
                          <a:latin typeface="Poppins"/>
                          <a:ea typeface="Poppins"/>
                          <a:cs typeface="Poppins"/>
                          <a:sym typeface="Poppins"/>
                        </a:rPr>
                        <a:t>- School attendance rate  - Dropout rate (esp. girls)  - Students receiving scholarships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Quarterly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School Admin  MEPL Education Volunteers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School records, field surveys, focus group discussions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r h="302119">
                <a:tc>
                  <a:txBody>
                    <a:bodyPr anchor="t" rtlCol="false"/>
                    <a:lstStyle/>
                    <a:p>
                      <a:pPr algn="l">
                        <a:lnSpc>
                          <a:spcPts val="1217"/>
                        </a:lnSpc>
                        <a:defRPr/>
                      </a:pPr>
                      <a:r>
                        <a:rPr lang="en-US" sz="869">
                          <a:solidFill>
                            <a:srgbClr val="FFFFFF"/>
                          </a:solidFill>
                          <a:latin typeface="Poppins"/>
                          <a:ea typeface="Poppins"/>
                          <a:cs typeface="Poppins"/>
                          <a:sym typeface="Poppins"/>
                        </a:rPr>
                        <a:t>Healthcare &amp; Awareness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solidFill>
                      <a:srgbClr val="2E2170"/>
                    </a:solidFill>
                  </a:tcPr>
                </a:tc>
                <a:tc>
                  <a:txBody>
                    <a:bodyPr anchor="t" rtlCol="false"/>
                    <a:lstStyle/>
                    <a:p>
                      <a:pPr algn="l">
                        <a:lnSpc>
                          <a:spcPts val="1217"/>
                        </a:lnSpc>
                        <a:defRPr/>
                      </a:pPr>
                      <a:r>
                        <a:rPr lang="en-US" sz="869">
                          <a:solidFill>
                            <a:srgbClr val="000000"/>
                          </a:solidFill>
                          <a:latin typeface="Poppins"/>
                          <a:ea typeface="Poppins"/>
                          <a:cs typeface="Poppins"/>
                          <a:sym typeface="Poppins"/>
                        </a:rPr>
                        <a:t>- No. of health camps  - % of population screened  - Health issue reduction rate</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Quarterly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PHC Staff  MEPL Health Volunteers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Camp reports, health department data</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r h="412944">
                <a:tc>
                  <a:txBody>
                    <a:bodyPr anchor="t" rtlCol="false"/>
                    <a:lstStyle/>
                    <a:p>
                      <a:pPr algn="l">
                        <a:lnSpc>
                          <a:spcPts val="1217"/>
                        </a:lnSpc>
                        <a:defRPr/>
                      </a:pPr>
                      <a:r>
                        <a:rPr lang="en-US" sz="869">
                          <a:solidFill>
                            <a:srgbClr val="FFFFFF"/>
                          </a:solidFill>
                          <a:latin typeface="Poppins"/>
                          <a:ea typeface="Poppins"/>
                          <a:cs typeface="Poppins"/>
                          <a:sym typeface="Poppins"/>
                        </a:rPr>
                        <a:t>Water &amp; Sanitation</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solidFill>
                      <a:srgbClr val="2F1F8A"/>
                    </a:solidFill>
                  </a:tcPr>
                </a:tc>
                <a:tc>
                  <a:txBody>
                    <a:bodyPr anchor="t" rtlCol="false"/>
                    <a:lstStyle/>
                    <a:p>
                      <a:pPr algn="l">
                        <a:lnSpc>
                          <a:spcPts val="1217"/>
                        </a:lnSpc>
                        <a:defRPr/>
                      </a:pPr>
                      <a:r>
                        <a:rPr lang="en-US" sz="869">
                          <a:solidFill>
                            <a:srgbClr val="000000"/>
                          </a:solidFill>
                          <a:latin typeface="Poppins"/>
                          <a:ea typeface="Poppins"/>
                          <a:cs typeface="Poppins"/>
                          <a:sym typeface="Poppins"/>
                        </a:rPr>
                        <a:t>- No. of functional water sources  - % households with toilets  - Water quality levels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Bi-annually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Jal Jeevan Mission Team  Local Panchayat</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Physical verification, lab water tests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r h="398797">
                <a:tc>
                  <a:txBody>
                    <a:bodyPr anchor="t" rtlCol="false"/>
                    <a:lstStyle/>
                    <a:p>
                      <a:pPr algn="l">
                        <a:lnSpc>
                          <a:spcPts val="1217"/>
                        </a:lnSpc>
                        <a:defRPr/>
                      </a:pPr>
                      <a:r>
                        <a:rPr lang="en-US" sz="869">
                          <a:solidFill>
                            <a:srgbClr val="FFFFFF"/>
                          </a:solidFill>
                          <a:latin typeface="Poppins"/>
                          <a:ea typeface="Poppins"/>
                          <a:cs typeface="Poppins"/>
                          <a:sym typeface="Poppins"/>
                        </a:rPr>
                        <a:t>Electricity &amp; Solar</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solidFill>
                      <a:srgbClr val="301D9C"/>
                    </a:solidFill>
                  </a:tcPr>
                </a:tc>
                <a:tc>
                  <a:txBody>
                    <a:bodyPr anchor="t" rtlCol="false"/>
                    <a:lstStyle/>
                    <a:p>
                      <a:pPr algn="l">
                        <a:lnSpc>
                          <a:spcPts val="1217"/>
                        </a:lnSpc>
                        <a:defRPr/>
                      </a:pPr>
                      <a:r>
                        <a:rPr lang="en-US" sz="869">
                          <a:solidFill>
                            <a:srgbClr val="000000"/>
                          </a:solidFill>
                          <a:latin typeface="Poppins"/>
                          <a:ea typeface="Poppins"/>
                          <a:cs typeface="Poppins"/>
                          <a:sym typeface="Poppins"/>
                        </a:rPr>
                        <a:t>- No. of households with solar panels  - Reduction in power outages  - No. of solar streetlights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Quarterly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Energy Dept.  MEPL Infrastructure Team</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Energy usage logs, field audits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r h="398797">
                <a:tc>
                  <a:txBody>
                    <a:bodyPr anchor="t" rtlCol="false"/>
                    <a:lstStyle/>
                    <a:p>
                      <a:pPr algn="l">
                        <a:lnSpc>
                          <a:spcPts val="1217"/>
                        </a:lnSpc>
                        <a:defRPr/>
                      </a:pPr>
                      <a:r>
                        <a:rPr lang="en-US" sz="869">
                          <a:solidFill>
                            <a:srgbClr val="FFFFFF"/>
                          </a:solidFill>
                          <a:latin typeface="Poppins"/>
                          <a:ea typeface="Poppins"/>
                          <a:cs typeface="Poppins"/>
                          <a:sym typeface="Poppins"/>
                        </a:rPr>
                        <a:t>Livelihood &amp; Dairy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solidFill>
                      <a:srgbClr val="540CE2"/>
                    </a:solidFill>
                  </a:tcPr>
                </a:tc>
                <a:tc>
                  <a:txBody>
                    <a:bodyPr anchor="t" rtlCol="false"/>
                    <a:lstStyle/>
                    <a:p>
                      <a:pPr algn="l">
                        <a:lnSpc>
                          <a:spcPts val="1217"/>
                        </a:lnSpc>
                        <a:defRPr/>
                      </a:pPr>
                      <a:r>
                        <a:rPr lang="en-US" sz="869">
                          <a:solidFill>
                            <a:srgbClr val="000000"/>
                          </a:solidFill>
                          <a:latin typeface="Poppins"/>
                          <a:ea typeface="Poppins"/>
                          <a:cs typeface="Poppins"/>
                          <a:sym typeface="Poppins"/>
                        </a:rPr>
                        <a:t>- Milk production volume  - No. of dairy SHGs formed  - Cooperative revenue growth</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Monthly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Animal Husbandry Dept.  SHG Coordinators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Dairy collection reports, cooperative accounts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r h="427778">
                <a:tc>
                  <a:txBody>
                    <a:bodyPr anchor="t" rtlCol="false"/>
                    <a:lstStyle/>
                    <a:p>
                      <a:pPr algn="l">
                        <a:lnSpc>
                          <a:spcPts val="1217"/>
                        </a:lnSpc>
                        <a:defRPr/>
                      </a:pPr>
                      <a:r>
                        <a:rPr lang="en-US" sz="869">
                          <a:solidFill>
                            <a:srgbClr val="FFFFFF"/>
                          </a:solidFill>
                          <a:latin typeface="Poppins"/>
                          <a:ea typeface="Poppins"/>
                          <a:cs typeface="Poppins"/>
                          <a:sym typeface="Poppins"/>
                        </a:rPr>
                        <a:t>Community Engagement</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solidFill>
                      <a:srgbClr val="5E17EB"/>
                    </a:solidFill>
                  </a:tcPr>
                </a:tc>
                <a:tc>
                  <a:txBody>
                    <a:bodyPr anchor="t" rtlCol="false"/>
                    <a:lstStyle/>
                    <a:p>
                      <a:pPr algn="l">
                        <a:lnSpc>
                          <a:spcPts val="1217"/>
                        </a:lnSpc>
                        <a:defRPr/>
                      </a:pPr>
                      <a:r>
                        <a:rPr lang="en-US" sz="869">
                          <a:solidFill>
                            <a:srgbClr val="000000"/>
                          </a:solidFill>
                          <a:latin typeface="Poppins"/>
                          <a:ea typeface="Poppins"/>
                          <a:cs typeface="Poppins"/>
                          <a:sym typeface="Poppins"/>
                        </a:rPr>
                        <a:t>- No. of cultural events  - Community participation rate  - Formation of youth/women groups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Quarterly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Community Leaders  MEPL Program Team</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Event records, group meeting logs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r h="302119">
                <a:tc>
                  <a:txBody>
                    <a:bodyPr anchor="t" rtlCol="false"/>
                    <a:lstStyle/>
                    <a:p>
                      <a:pPr algn="l">
                        <a:lnSpc>
                          <a:spcPts val="1217"/>
                        </a:lnSpc>
                        <a:defRPr/>
                      </a:pPr>
                      <a:r>
                        <a:rPr lang="en-US" sz="869">
                          <a:solidFill>
                            <a:srgbClr val="FFFFFF"/>
                          </a:solidFill>
                          <a:latin typeface="Poppins"/>
                          <a:ea typeface="Poppins"/>
                          <a:cs typeface="Poppins"/>
                          <a:sym typeface="Poppins"/>
                        </a:rPr>
                        <a:t>Digital &amp; Internet Access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solidFill>
                      <a:srgbClr val="6520EE"/>
                    </a:solidFill>
                  </a:tcPr>
                </a:tc>
                <a:tc>
                  <a:txBody>
                    <a:bodyPr anchor="t" rtlCol="false"/>
                    <a:lstStyle/>
                    <a:p>
                      <a:pPr algn="l">
                        <a:lnSpc>
                          <a:spcPts val="1217"/>
                        </a:lnSpc>
                        <a:defRPr/>
                      </a:pPr>
                      <a:r>
                        <a:rPr lang="en-US" sz="869">
                          <a:solidFill>
                            <a:srgbClr val="000000"/>
                          </a:solidFill>
                          <a:latin typeface="Poppins"/>
                          <a:ea typeface="Poppins"/>
                          <a:cs typeface="Poppins"/>
                          <a:sym typeface="Poppins"/>
                        </a:rPr>
                        <a:t>- No. of internet-connected households  - No. of people trained in digital literacy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Bi-annually</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Digital India Cell  MEPL Tech Team</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c>
                  <a:txBody>
                    <a:bodyPr anchor="t" rtlCol="false"/>
                    <a:lstStyle/>
                    <a:p>
                      <a:pPr algn="l">
                        <a:lnSpc>
                          <a:spcPts val="1217"/>
                        </a:lnSpc>
                        <a:defRPr/>
                      </a:pPr>
                      <a:r>
                        <a:rPr lang="en-US" sz="869">
                          <a:solidFill>
                            <a:srgbClr val="000000"/>
                          </a:solidFill>
                          <a:latin typeface="Poppins"/>
                          <a:ea typeface="Poppins"/>
                          <a:cs typeface="Poppins"/>
                          <a:sym typeface="Poppins"/>
                        </a:rPr>
                        <a:t>ISP data, digital literacy assessments</a:t>
                      </a:r>
                      <a:endParaRPr lang="en-US" sz="1100"/>
                    </a:p>
                  </a:txBody>
                  <a:tcPr marL="47625" marR="47625" marT="47625" marB="47625" anchor="ctr">
                    <a:lnL cmpd="sng" algn="ctr" cap="flat" w="6032">
                      <a:solidFill>
                        <a:srgbClr val="000000"/>
                      </a:solidFill>
                      <a:prstDash val="solid"/>
                      <a:round/>
                      <a:headEnd type="none" w="med" len="med"/>
                      <a:tailEnd type="none" w="med" len="med"/>
                    </a:lnL>
                    <a:lnR cmpd="sng" algn="ctr" cap="flat" w="6032">
                      <a:solidFill>
                        <a:srgbClr val="000000"/>
                      </a:solidFill>
                      <a:prstDash val="solid"/>
                      <a:round/>
                      <a:headEnd type="none" w="med" len="med"/>
                      <a:tailEnd type="none" w="med" len="med"/>
                    </a:lnR>
                    <a:lnT cmpd="sng" algn="ctr" cap="flat" w="6032">
                      <a:solidFill>
                        <a:srgbClr val="000000"/>
                      </a:solidFill>
                      <a:prstDash val="solid"/>
                      <a:round/>
                      <a:headEnd type="none" w="med" len="med"/>
                      <a:tailEnd type="none" w="med" len="med"/>
                    </a:lnT>
                    <a:lnB cmpd="sng" algn="ctr" cap="flat" w="6032">
                      <a:solidFill>
                        <a:srgbClr val="000000"/>
                      </a:solidFill>
                      <a:prstDash val="solid"/>
                      <a:round/>
                      <a:headEnd type="none" w="med" len="med"/>
                      <a:tailEnd type="none" w="med" len="med"/>
                    </a:lnB>
                  </a:tcPr>
                </a:tc>
              </a:tr>
            </a:tbl>
          </a:graphicData>
        </a:graphic>
      </p:graphicFrame>
      <p:sp>
        <p:nvSpPr>
          <p:cNvPr name="TextBox 10" id="10"/>
          <p:cNvSpPr txBox="true"/>
          <p:nvPr/>
        </p:nvSpPr>
        <p:spPr>
          <a:xfrm rot="0">
            <a:off x="2700386" y="321944"/>
            <a:ext cx="5835626" cy="409576"/>
          </a:xfrm>
          <a:prstGeom prst="rect">
            <a:avLst/>
          </a:prstGeom>
        </p:spPr>
        <p:txBody>
          <a:bodyPr anchor="t" rtlCol="false" tIns="0" lIns="0" bIns="0" rIns="0">
            <a:spAutoFit/>
          </a:bodyPr>
          <a:lstStyle/>
          <a:p>
            <a:pPr algn="l">
              <a:lnSpc>
                <a:spcPts val="3000"/>
              </a:lnSpc>
            </a:pPr>
            <a:r>
              <a:rPr lang="en-US" sz="3000" b="true">
                <a:solidFill>
                  <a:srgbClr val="070707"/>
                </a:solidFill>
                <a:latin typeface="Oswald Bold"/>
                <a:ea typeface="Oswald Bold"/>
                <a:cs typeface="Oswald Bold"/>
                <a:sym typeface="Oswald Bold"/>
              </a:rPr>
              <a:t>Monitoring &amp; Evaluation</a:t>
            </a:r>
          </a:p>
        </p:txBody>
      </p:sp>
      <p:grpSp>
        <p:nvGrpSpPr>
          <p:cNvPr name="Group 11" id="11"/>
          <p:cNvGrpSpPr/>
          <p:nvPr/>
        </p:nvGrpSpPr>
        <p:grpSpPr>
          <a:xfrm rot="0">
            <a:off x="8884196" y="0"/>
            <a:ext cx="869404" cy="869404"/>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206907" y="5933098"/>
            <a:ext cx="11013387" cy="3168042"/>
            <a:chOff x="0" y="0"/>
            <a:chExt cx="1561091" cy="449054"/>
          </a:xfrm>
        </p:grpSpPr>
        <p:sp>
          <p:nvSpPr>
            <p:cNvPr name="Freeform 3" id="3"/>
            <p:cNvSpPr/>
            <p:nvPr/>
          </p:nvSpPr>
          <p:spPr>
            <a:xfrm flipH="false" flipV="false" rot="0">
              <a:off x="12490" y="3338"/>
              <a:ext cx="1536111" cy="445716"/>
            </a:xfrm>
            <a:custGeom>
              <a:avLst/>
              <a:gdLst/>
              <a:ahLst/>
              <a:cxnLst/>
              <a:rect r="r" b="b" t="t" l="l"/>
              <a:pathLst>
                <a:path h="445716" w="1536111">
                  <a:moveTo>
                    <a:pt x="783288" y="5426"/>
                  </a:moveTo>
                  <a:lnTo>
                    <a:pt x="1533368" y="436952"/>
                  </a:lnTo>
                  <a:cubicBezTo>
                    <a:pt x="1535211" y="438012"/>
                    <a:pt x="1536111" y="440179"/>
                    <a:pt x="1535562" y="442233"/>
                  </a:cubicBezTo>
                  <a:cubicBezTo>
                    <a:pt x="1535014" y="444287"/>
                    <a:pt x="1533153" y="445716"/>
                    <a:pt x="1531027" y="445716"/>
                  </a:cubicBezTo>
                  <a:lnTo>
                    <a:pt x="5084" y="445716"/>
                  </a:lnTo>
                  <a:cubicBezTo>
                    <a:pt x="2958" y="445716"/>
                    <a:pt x="1097" y="444287"/>
                    <a:pt x="548" y="442233"/>
                  </a:cubicBezTo>
                  <a:cubicBezTo>
                    <a:pt x="0" y="440179"/>
                    <a:pt x="900" y="438012"/>
                    <a:pt x="2743" y="436952"/>
                  </a:cubicBezTo>
                  <a:lnTo>
                    <a:pt x="752822" y="5426"/>
                  </a:lnTo>
                  <a:cubicBezTo>
                    <a:pt x="762253" y="0"/>
                    <a:pt x="773858" y="0"/>
                    <a:pt x="783288" y="5426"/>
                  </a:cubicBezTo>
                  <a:close/>
                </a:path>
              </a:pathLst>
            </a:custGeom>
            <a:solidFill>
              <a:srgbClr val="1A0C67"/>
            </a:solidFill>
          </p:spPr>
        </p:sp>
        <p:sp>
          <p:nvSpPr>
            <p:cNvPr name="TextBox 4" id="4"/>
            <p:cNvSpPr txBox="true"/>
            <p:nvPr/>
          </p:nvSpPr>
          <p:spPr>
            <a:xfrm>
              <a:off x="243920" y="151339"/>
              <a:ext cx="1073250" cy="265639"/>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5399999">
            <a:off x="9007142" y="6397488"/>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5400000">
            <a:off x="8487856" y="2131172"/>
            <a:ext cx="2399639" cy="1331190"/>
            <a:chOff x="0" y="0"/>
            <a:chExt cx="812800" cy="450898"/>
          </a:xfrm>
        </p:grpSpPr>
        <p:sp>
          <p:nvSpPr>
            <p:cNvPr name="Freeform 7" id="7"/>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EEEEEE"/>
            </a:solidFill>
          </p:spPr>
        </p:sp>
        <p:sp>
          <p:nvSpPr>
            <p:cNvPr name="TextBox 8" id="8"/>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grpSp>
        <p:nvGrpSpPr>
          <p:cNvPr name="Group 9" id="9"/>
          <p:cNvGrpSpPr/>
          <p:nvPr/>
        </p:nvGrpSpPr>
        <p:grpSpPr>
          <a:xfrm rot="0">
            <a:off x="8358311" y="0"/>
            <a:ext cx="1395289" cy="139528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graphicFrame>
        <p:nvGraphicFramePr>
          <p:cNvPr name="Table 11" id="11"/>
          <p:cNvGraphicFramePr>
            <a:graphicFrameLocks noGrp="true"/>
          </p:cNvGraphicFramePr>
          <p:nvPr/>
        </p:nvGraphicFramePr>
        <p:xfrm>
          <a:off x="1710710" y="1656116"/>
          <a:ext cx="4841266" cy="3401944"/>
        </p:xfrm>
        <a:graphic>
          <a:graphicData uri="http://schemas.openxmlformats.org/drawingml/2006/table">
            <a:tbl>
              <a:tblPr/>
              <a:tblGrid>
                <a:gridCol w="1062547"/>
                <a:gridCol w="677062"/>
                <a:gridCol w="2077659"/>
                <a:gridCol w="1023999"/>
              </a:tblGrid>
              <a:tr h="429106">
                <a:tc>
                  <a:txBody>
                    <a:bodyPr anchor="t" rtlCol="false"/>
                    <a:lstStyle/>
                    <a:p>
                      <a:pPr algn="l">
                        <a:lnSpc>
                          <a:spcPts val="1309"/>
                        </a:lnSpc>
                        <a:defRPr/>
                      </a:pPr>
                      <a:r>
                        <a:rPr lang="en-US" sz="935">
                          <a:solidFill>
                            <a:srgbClr val="000000"/>
                          </a:solidFill>
                          <a:latin typeface="Poppins"/>
                          <a:ea typeface="Poppins"/>
                          <a:cs typeface="Poppins"/>
                          <a:sym typeface="Poppins"/>
                        </a:rPr>
                        <a:t>Sector</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r>
                        <a:rPr lang="en-US" sz="935">
                          <a:solidFill>
                            <a:srgbClr val="000000"/>
                          </a:solidFill>
                          <a:latin typeface="Poppins"/>
                          <a:ea typeface="Poppins"/>
                          <a:cs typeface="Poppins"/>
                          <a:sym typeface="Poppins"/>
                        </a:rPr>
                        <a:t>Estimated Cost (INR)</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r>
                        <a:rPr lang="en-US" sz="935">
                          <a:solidFill>
                            <a:srgbClr val="000000"/>
                          </a:solidFill>
                          <a:latin typeface="Poppins"/>
                          <a:ea typeface="Poppins"/>
                          <a:cs typeface="Poppins"/>
                          <a:sym typeface="Poppins"/>
                        </a:rPr>
                        <a:t>Fund Mobilization Plan</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r>
                        <a:rPr lang="en-US" sz="935">
                          <a:solidFill>
                            <a:srgbClr val="000000"/>
                          </a:solidFill>
                          <a:latin typeface="Poppins"/>
                          <a:ea typeface="Poppins"/>
                          <a:cs typeface="Poppins"/>
                          <a:sym typeface="Poppins"/>
                        </a:rPr>
                        <a:t>Funding Gap (If Any)</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r>
              <a:tr h="721238">
                <a:tc>
                  <a:txBody>
                    <a:bodyPr anchor="t" rtlCol="false"/>
                    <a:lstStyle/>
                    <a:p>
                      <a:pPr algn="l">
                        <a:lnSpc>
                          <a:spcPts val="1589"/>
                        </a:lnSpc>
                        <a:defRPr/>
                      </a:pPr>
                      <a:r>
                        <a:rPr lang="en-US" sz="1135">
                          <a:solidFill>
                            <a:srgbClr val="FFFFFF"/>
                          </a:solidFill>
                          <a:latin typeface="Poppins"/>
                          <a:ea typeface="Poppins"/>
                          <a:cs typeface="Poppins"/>
                          <a:sym typeface="Poppins"/>
                        </a:rPr>
                        <a:t>1. Infrastructure</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solidFill>
                      <a:srgbClr val="1A0C67"/>
                    </a:solidFill>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r>
                        <a:rPr lang="en-US" sz="935">
                          <a:solidFill>
                            <a:srgbClr val="000000"/>
                          </a:solidFill>
                          <a:latin typeface="Poppins"/>
                          <a:ea typeface="Poppins"/>
                          <a:cs typeface="Poppins"/>
                          <a:sym typeface="Poppins"/>
                        </a:rPr>
                        <a:t>PMGSY (roads), Jal Jeevan Mission (water), Saubhagya Scheme (electricity), CSR funds</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r>
              <a:tr h="485169">
                <a:tc>
                  <a:txBody>
                    <a:bodyPr anchor="t" rtlCol="false"/>
                    <a:lstStyle/>
                    <a:p>
                      <a:pPr algn="l">
                        <a:lnSpc>
                          <a:spcPts val="1309"/>
                        </a:lnSpc>
                        <a:defRPr/>
                      </a:pPr>
                      <a:r>
                        <a:rPr lang="en-US" sz="935">
                          <a:solidFill>
                            <a:srgbClr val="FFFFFF"/>
                          </a:solidFill>
                          <a:latin typeface="Poppins"/>
                          <a:ea typeface="Poppins"/>
                          <a:cs typeface="Poppins"/>
                          <a:sym typeface="Poppins"/>
                        </a:rPr>
                        <a:t>2. Education</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solidFill>
                      <a:srgbClr val="23137F"/>
                    </a:solidFill>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r>
                        <a:rPr lang="en-US" sz="935">
                          <a:solidFill>
                            <a:srgbClr val="000000"/>
                          </a:solidFill>
                          <a:latin typeface="Poppins"/>
                          <a:ea typeface="Poppins"/>
                          <a:cs typeface="Poppins"/>
                          <a:sym typeface="Poppins"/>
                        </a:rPr>
                        <a:t>RTE Funds, Sarva Shiksha Abhiyan, Scholarships (NSP), NGO contributions</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r>
              <a:tr h="505563">
                <a:tc>
                  <a:txBody>
                    <a:bodyPr anchor="t" rtlCol="false"/>
                    <a:lstStyle/>
                    <a:p>
                      <a:pPr algn="l">
                        <a:lnSpc>
                          <a:spcPts val="1309"/>
                        </a:lnSpc>
                        <a:defRPr/>
                      </a:pPr>
                      <a:r>
                        <a:rPr lang="en-US" sz="935">
                          <a:solidFill>
                            <a:srgbClr val="FFFFFF"/>
                          </a:solidFill>
                          <a:latin typeface="Poppins"/>
                          <a:ea typeface="Poppins"/>
                          <a:cs typeface="Poppins"/>
                          <a:sym typeface="Poppins"/>
                        </a:rPr>
                        <a:t>3. Healthcare</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solidFill>
                      <a:srgbClr val="301D9C"/>
                    </a:solidFill>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r>
                        <a:rPr lang="en-US" sz="935">
                          <a:solidFill>
                            <a:srgbClr val="000000"/>
                          </a:solidFill>
                          <a:latin typeface="Poppins"/>
                          <a:ea typeface="Poppins"/>
                          <a:cs typeface="Poppins"/>
                          <a:sym typeface="Poppins"/>
                        </a:rPr>
                        <a:t>NHM (National Health Mission), CSR from pharma/health firms, NGO support</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r>
              <a:tr h="561738">
                <a:tc>
                  <a:txBody>
                    <a:bodyPr anchor="t" rtlCol="false"/>
                    <a:lstStyle/>
                    <a:p>
                      <a:pPr algn="l">
                        <a:lnSpc>
                          <a:spcPts val="1029"/>
                        </a:lnSpc>
                        <a:defRPr/>
                      </a:pPr>
                      <a:r>
                        <a:rPr lang="en-US" sz="735">
                          <a:solidFill>
                            <a:srgbClr val="FFFFFF"/>
                          </a:solidFill>
                          <a:latin typeface="Poppins"/>
                          <a:ea typeface="Poppins"/>
                          <a:cs typeface="Poppins"/>
                          <a:sym typeface="Poppins"/>
                        </a:rPr>
                        <a:t>4. Skill Development</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solidFill>
                      <a:srgbClr val="540CE2"/>
                    </a:solidFill>
                  </a:tcPr>
                </a:tc>
                <a:tc>
                  <a:txBody>
                    <a:bodyPr anchor="t" rtlCol="false"/>
                    <a:lstStyle/>
                    <a:p>
                      <a:pPr algn="l">
                        <a:lnSpc>
                          <a:spcPts val="102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r>
                        <a:rPr lang="en-US" sz="935">
                          <a:solidFill>
                            <a:srgbClr val="000000"/>
                          </a:solidFill>
                          <a:latin typeface="Poppins"/>
                          <a:ea typeface="Poppins"/>
                          <a:cs typeface="Poppins"/>
                          <a:sym typeface="Poppins"/>
                        </a:rPr>
                        <a:t>NSDC, UPSDM, RSLDC schemes, company-led CSR (MEPL, Manhit Exim Pvt. Ltd)</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r>
              <a:tr h="699129">
                <a:tc>
                  <a:txBody>
                    <a:bodyPr anchor="t" rtlCol="false"/>
                    <a:lstStyle/>
                    <a:p>
                      <a:pPr algn="l">
                        <a:lnSpc>
                          <a:spcPts val="1309"/>
                        </a:lnSpc>
                        <a:defRPr/>
                      </a:pPr>
                      <a:r>
                        <a:rPr lang="en-US" sz="935">
                          <a:solidFill>
                            <a:srgbClr val="FFFFFF"/>
                          </a:solidFill>
                          <a:latin typeface="Poppins"/>
                          <a:ea typeface="Poppins"/>
                          <a:cs typeface="Poppins"/>
                          <a:sym typeface="Poppins"/>
                        </a:rPr>
                        <a:t>5. Agriculture/Dairy</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solidFill>
                      <a:srgbClr val="5E17EB"/>
                    </a:solidFill>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r>
                        <a:rPr lang="en-US" sz="935">
                          <a:solidFill>
                            <a:srgbClr val="000000"/>
                          </a:solidFill>
                          <a:latin typeface="Poppins"/>
                          <a:ea typeface="Poppins"/>
                          <a:cs typeface="Poppins"/>
                          <a:sym typeface="Poppins"/>
                        </a:rPr>
                        <a:t>NABARD, Agri Start-up Funds, Dairy Co-op Assistance Scheme</a:t>
                      </a: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c>
                  <a:txBody>
                    <a:bodyPr anchor="t" rtlCol="false"/>
                    <a:lstStyle/>
                    <a:p>
                      <a:pPr algn="l">
                        <a:lnSpc>
                          <a:spcPts val="1309"/>
                        </a:lnSpc>
                        <a:defRPr/>
                      </a:pPr>
                      <a:endParaRPr lang="en-US" sz="1100"/>
                    </a:p>
                  </a:txBody>
                  <a:tcPr marL="57150" marR="57150" marT="57150" marB="57150" anchor="ctr">
                    <a:lnL cmpd="sng" algn="ctr" cap="flat" w="7784">
                      <a:solidFill>
                        <a:srgbClr val="000000"/>
                      </a:solidFill>
                      <a:prstDash val="solid"/>
                      <a:round/>
                      <a:headEnd type="none" w="med" len="med"/>
                      <a:tailEnd type="none" w="med" len="med"/>
                    </a:lnL>
                    <a:lnR cmpd="sng" algn="ctr" cap="flat" w="7784">
                      <a:solidFill>
                        <a:srgbClr val="000000"/>
                      </a:solidFill>
                      <a:prstDash val="solid"/>
                      <a:round/>
                      <a:headEnd type="none" w="med" len="med"/>
                      <a:tailEnd type="none" w="med" len="med"/>
                    </a:lnR>
                    <a:lnT cmpd="sng" algn="ctr" cap="flat" w="7784">
                      <a:solidFill>
                        <a:srgbClr val="000000"/>
                      </a:solidFill>
                      <a:prstDash val="solid"/>
                      <a:round/>
                      <a:headEnd type="none" w="med" len="med"/>
                      <a:tailEnd type="none" w="med" len="med"/>
                    </a:lnT>
                    <a:lnB cmpd="sng" algn="ctr" cap="flat" w="7784">
                      <a:solidFill>
                        <a:srgbClr val="000000"/>
                      </a:solidFill>
                      <a:prstDash val="solid"/>
                      <a:round/>
                      <a:headEnd type="none" w="med" len="med"/>
                      <a:tailEnd type="none" w="med" len="med"/>
                    </a:lnB>
                  </a:tcPr>
                </a:tc>
              </a:tr>
            </a:tbl>
          </a:graphicData>
        </a:graphic>
      </p:graphicFrame>
      <p:sp>
        <p:nvSpPr>
          <p:cNvPr name="TextBox 12" id="12"/>
          <p:cNvSpPr txBox="true"/>
          <p:nvPr/>
        </p:nvSpPr>
        <p:spPr>
          <a:xfrm rot="0">
            <a:off x="1304462" y="463330"/>
            <a:ext cx="4610616" cy="554355"/>
          </a:xfrm>
          <a:prstGeom prst="rect">
            <a:avLst/>
          </a:prstGeom>
        </p:spPr>
        <p:txBody>
          <a:bodyPr anchor="t" rtlCol="false" tIns="0" lIns="0" bIns="0" rIns="0">
            <a:spAutoFit/>
          </a:bodyPr>
          <a:lstStyle/>
          <a:p>
            <a:pPr algn="l">
              <a:lnSpc>
                <a:spcPts val="4200"/>
              </a:lnSpc>
            </a:pPr>
            <a:r>
              <a:rPr lang="en-US" sz="4200" b="true">
                <a:solidFill>
                  <a:srgbClr val="070707"/>
                </a:solidFill>
                <a:latin typeface="Oswald Bold"/>
                <a:ea typeface="Oswald Bold"/>
                <a:cs typeface="Oswald Bold"/>
                <a:sym typeface="Oswald Bold"/>
              </a:rPr>
              <a:t>Budget Overview</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6443512">
            <a:off x="-5506693" y="-1206416"/>
            <a:ext cx="11013387" cy="3168042"/>
            <a:chOff x="0" y="0"/>
            <a:chExt cx="1561091" cy="449054"/>
          </a:xfrm>
        </p:grpSpPr>
        <p:sp>
          <p:nvSpPr>
            <p:cNvPr name="Freeform 3" id="3"/>
            <p:cNvSpPr/>
            <p:nvPr/>
          </p:nvSpPr>
          <p:spPr>
            <a:xfrm flipH="false" flipV="false" rot="0">
              <a:off x="12490" y="3338"/>
              <a:ext cx="1536111" cy="445716"/>
            </a:xfrm>
            <a:custGeom>
              <a:avLst/>
              <a:gdLst/>
              <a:ahLst/>
              <a:cxnLst/>
              <a:rect r="r" b="b" t="t" l="l"/>
              <a:pathLst>
                <a:path h="445716" w="1536111">
                  <a:moveTo>
                    <a:pt x="783288" y="5426"/>
                  </a:moveTo>
                  <a:lnTo>
                    <a:pt x="1533368" y="436952"/>
                  </a:lnTo>
                  <a:cubicBezTo>
                    <a:pt x="1535211" y="438012"/>
                    <a:pt x="1536111" y="440179"/>
                    <a:pt x="1535562" y="442233"/>
                  </a:cubicBezTo>
                  <a:cubicBezTo>
                    <a:pt x="1535014" y="444287"/>
                    <a:pt x="1533153" y="445716"/>
                    <a:pt x="1531027" y="445716"/>
                  </a:cubicBezTo>
                  <a:lnTo>
                    <a:pt x="5084" y="445716"/>
                  </a:lnTo>
                  <a:cubicBezTo>
                    <a:pt x="2958" y="445716"/>
                    <a:pt x="1097" y="444287"/>
                    <a:pt x="548" y="442233"/>
                  </a:cubicBezTo>
                  <a:cubicBezTo>
                    <a:pt x="0" y="440179"/>
                    <a:pt x="900" y="438012"/>
                    <a:pt x="2743" y="436952"/>
                  </a:cubicBezTo>
                  <a:lnTo>
                    <a:pt x="752822" y="5426"/>
                  </a:lnTo>
                  <a:cubicBezTo>
                    <a:pt x="762253" y="0"/>
                    <a:pt x="773858" y="0"/>
                    <a:pt x="783288" y="5426"/>
                  </a:cubicBezTo>
                  <a:close/>
                </a:path>
              </a:pathLst>
            </a:custGeom>
            <a:solidFill>
              <a:srgbClr val="004AAD"/>
            </a:solidFill>
          </p:spPr>
        </p:sp>
        <p:sp>
          <p:nvSpPr>
            <p:cNvPr name="TextBox 4" id="4"/>
            <p:cNvSpPr txBox="true"/>
            <p:nvPr/>
          </p:nvSpPr>
          <p:spPr>
            <a:xfrm>
              <a:off x="243920" y="151339"/>
              <a:ext cx="1073250" cy="265639"/>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5399999">
            <a:off x="8707671" y="6397488"/>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5400000">
            <a:off x="8487856" y="2131172"/>
            <a:ext cx="2399639" cy="1331190"/>
            <a:chOff x="0" y="0"/>
            <a:chExt cx="812800" cy="450898"/>
          </a:xfrm>
        </p:grpSpPr>
        <p:sp>
          <p:nvSpPr>
            <p:cNvPr name="Freeform 7" id="7"/>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EEEEEE"/>
            </a:solidFill>
          </p:spPr>
        </p:sp>
        <p:sp>
          <p:nvSpPr>
            <p:cNvPr name="TextBox 8" id="8"/>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grpSp>
        <p:nvGrpSpPr>
          <p:cNvPr name="Group 9" id="9"/>
          <p:cNvGrpSpPr/>
          <p:nvPr/>
        </p:nvGrpSpPr>
        <p:grpSpPr>
          <a:xfrm rot="0">
            <a:off x="8358311" y="0"/>
            <a:ext cx="1395289" cy="1395289"/>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graphicFrame>
        <p:nvGraphicFramePr>
          <p:cNvPr name="Table 11" id="11"/>
          <p:cNvGraphicFramePr>
            <a:graphicFrameLocks noGrp="true"/>
          </p:cNvGraphicFramePr>
          <p:nvPr/>
        </p:nvGraphicFramePr>
        <p:xfrm>
          <a:off x="831618" y="1285875"/>
          <a:ext cx="8556586" cy="6000750"/>
        </p:xfrm>
        <a:graphic>
          <a:graphicData uri="http://schemas.openxmlformats.org/drawingml/2006/table">
            <a:tbl>
              <a:tblPr/>
              <a:tblGrid>
                <a:gridCol w="4044662"/>
                <a:gridCol w="4511924"/>
              </a:tblGrid>
              <a:tr h="468211">
                <a:tc>
                  <a:txBody>
                    <a:bodyPr anchor="t" rtlCol="false"/>
                    <a:lstStyle/>
                    <a:p>
                      <a:pPr algn="l">
                        <a:lnSpc>
                          <a:spcPts val="1539"/>
                        </a:lnSpc>
                        <a:defRPr/>
                      </a:pPr>
                      <a:r>
                        <a:rPr lang="en-US" sz="1099">
                          <a:solidFill>
                            <a:srgbClr val="000000"/>
                          </a:solidFill>
                          <a:latin typeface="Poppins"/>
                          <a:ea typeface="Poppins"/>
                          <a:cs typeface="Poppins"/>
                          <a:sym typeface="Poppins"/>
                        </a:rPr>
                        <a:t>Potential Challenges (Risks)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539"/>
                        </a:lnSpc>
                        <a:defRPr/>
                      </a:pPr>
                      <a:r>
                        <a:rPr lang="en-US" sz="1099">
                          <a:solidFill>
                            <a:srgbClr val="000000"/>
                          </a:solidFill>
                          <a:latin typeface="Poppins"/>
                          <a:ea typeface="Poppins"/>
                          <a:cs typeface="Poppins"/>
                          <a:sym typeface="Poppins"/>
                        </a:rPr>
                        <a:t>Mitigation Strategies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765">
                <a:tc>
                  <a:txBody>
                    <a:bodyPr anchor="t" rtlCol="false"/>
                    <a:lstStyle/>
                    <a:p>
                      <a:pPr algn="l">
                        <a:lnSpc>
                          <a:spcPts val="1260"/>
                        </a:lnSpc>
                        <a:defRPr/>
                      </a:pPr>
                      <a:r>
                        <a:rPr lang="en-US" sz="900">
                          <a:solidFill>
                            <a:srgbClr val="000000"/>
                          </a:solidFill>
                          <a:latin typeface="Poppins"/>
                          <a:ea typeface="Poppins"/>
                          <a:cs typeface="Poppins"/>
                          <a:sym typeface="Poppins"/>
                        </a:rPr>
                        <a:t>1. Low community participation or resistance to change</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Conduct regular awareness sessions  - Involve local leaders and SHGs in planning</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765">
                <a:tc>
                  <a:txBody>
                    <a:bodyPr anchor="t" rtlCol="false"/>
                    <a:lstStyle/>
                    <a:p>
                      <a:pPr algn="l">
                        <a:lnSpc>
                          <a:spcPts val="1260"/>
                        </a:lnSpc>
                        <a:defRPr/>
                      </a:pPr>
                      <a:r>
                        <a:rPr lang="en-US" sz="900">
                          <a:solidFill>
                            <a:srgbClr val="000000"/>
                          </a:solidFill>
                          <a:latin typeface="Poppins"/>
                          <a:ea typeface="Poppins"/>
                          <a:cs typeface="Poppins"/>
                          <a:sym typeface="Poppins"/>
                        </a:rPr>
                        <a:t>2. Inconsistent government support or delays in fund allocation</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Diversify funding sources (NGOs, CSR)  - Establish MoUs with relevant departments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765">
                <a:tc>
                  <a:txBody>
                    <a:bodyPr anchor="t" rtlCol="false"/>
                    <a:lstStyle/>
                    <a:p>
                      <a:pPr algn="l">
                        <a:lnSpc>
                          <a:spcPts val="1260"/>
                        </a:lnSpc>
                        <a:defRPr/>
                      </a:pPr>
                      <a:r>
                        <a:rPr lang="en-US" sz="900">
                          <a:solidFill>
                            <a:srgbClr val="000000"/>
                          </a:solidFill>
                          <a:latin typeface="Poppins"/>
                          <a:ea typeface="Poppins"/>
                          <a:cs typeface="Poppins"/>
                          <a:sym typeface="Poppins"/>
                        </a:rPr>
                        <a:t>3. Skill mismatch with job market requirements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Conduct industry needs assessment  - Regularly update training modules accordingly</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11541">
                <a:tc>
                  <a:txBody>
                    <a:bodyPr anchor="t" rtlCol="false"/>
                    <a:lstStyle/>
                    <a:p>
                      <a:pPr algn="l">
                        <a:lnSpc>
                          <a:spcPts val="1399"/>
                        </a:lnSpc>
                        <a:defRPr/>
                      </a:pPr>
                      <a:r>
                        <a:rPr lang="en-US" sz="999">
                          <a:solidFill>
                            <a:srgbClr val="000000"/>
                          </a:solidFill>
                          <a:latin typeface="Poppins"/>
                          <a:ea typeface="Poppins"/>
                          <a:cs typeface="Poppins"/>
                          <a:sym typeface="Poppins"/>
                        </a:rPr>
                        <a:t>4. Migration of youth before completing programs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399"/>
                        </a:lnSpc>
                        <a:defRPr/>
                      </a:pPr>
                      <a:r>
                        <a:rPr lang="en-US" sz="999">
                          <a:solidFill>
                            <a:srgbClr val="000000"/>
                          </a:solidFill>
                          <a:latin typeface="Poppins"/>
                          <a:ea typeface="Poppins"/>
                          <a:cs typeface="Poppins"/>
                          <a:sym typeface="Poppins"/>
                        </a:rPr>
                        <a:t>- Provide local job linkages and incentives to stay  - Promote entrepreneurship</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765">
                <a:tc>
                  <a:txBody>
                    <a:bodyPr anchor="t" rtlCol="false"/>
                    <a:lstStyle/>
                    <a:p>
                      <a:pPr algn="l">
                        <a:lnSpc>
                          <a:spcPts val="1260"/>
                        </a:lnSpc>
                        <a:defRPr/>
                      </a:pPr>
                      <a:r>
                        <a:rPr lang="en-US" sz="900">
                          <a:solidFill>
                            <a:srgbClr val="000000"/>
                          </a:solidFill>
                          <a:latin typeface="Poppins"/>
                          <a:ea typeface="Poppins"/>
                          <a:cs typeface="Poppins"/>
                          <a:sym typeface="Poppins"/>
                        </a:rPr>
                        <a:t>5. Infrastructure implementation delays (roads, solar, water)</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Establish clear timelines and regular contractor reviews  - Community monitoring</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765">
                <a:tc>
                  <a:txBody>
                    <a:bodyPr anchor="t" rtlCol="false"/>
                    <a:lstStyle/>
                    <a:p>
                      <a:pPr algn="l">
                        <a:lnSpc>
                          <a:spcPts val="1260"/>
                        </a:lnSpc>
                        <a:defRPr/>
                      </a:pPr>
                      <a:r>
                        <a:rPr lang="en-US" sz="900">
                          <a:solidFill>
                            <a:srgbClr val="000000"/>
                          </a:solidFill>
                          <a:latin typeface="Poppins"/>
                          <a:ea typeface="Poppins"/>
                          <a:cs typeface="Poppins"/>
                          <a:sym typeface="Poppins"/>
                        </a:rPr>
                        <a:t>6. Poor health service adoption due to social stigma or lack of awareness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Health education campaigns  - Engage community health workers and women volunteers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765">
                <a:tc>
                  <a:txBody>
                    <a:bodyPr anchor="t" rtlCol="false"/>
                    <a:lstStyle/>
                    <a:p>
                      <a:pPr algn="l">
                        <a:lnSpc>
                          <a:spcPts val="1260"/>
                        </a:lnSpc>
                        <a:defRPr/>
                      </a:pPr>
                      <a:r>
                        <a:rPr lang="en-US" sz="900">
                          <a:solidFill>
                            <a:srgbClr val="000000"/>
                          </a:solidFill>
                          <a:latin typeface="Poppins"/>
                          <a:ea typeface="Poppins"/>
                          <a:cs typeface="Poppins"/>
                          <a:sym typeface="Poppins"/>
                        </a:rPr>
                        <a:t>7. Gender disparity in education and employment</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Special programs and incentives for girls/women  - Gender-sensitive planning</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410879">
                <a:tc>
                  <a:txBody>
                    <a:bodyPr anchor="t" rtlCol="false"/>
                    <a:lstStyle/>
                    <a:p>
                      <a:pPr algn="l">
                        <a:lnSpc>
                          <a:spcPts val="1260"/>
                        </a:lnSpc>
                        <a:defRPr/>
                      </a:pPr>
                      <a:r>
                        <a:rPr lang="en-US" sz="900">
                          <a:solidFill>
                            <a:srgbClr val="000000"/>
                          </a:solidFill>
                          <a:latin typeface="Poppins"/>
                          <a:ea typeface="Poppins"/>
                          <a:cs typeface="Poppins"/>
                          <a:sym typeface="Poppins"/>
                        </a:rPr>
                        <a:t>8. Internet and digital divide</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Provide shared digital access points  - Conduct digital literacy workshops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765">
                <a:tc>
                  <a:txBody>
                    <a:bodyPr anchor="t" rtlCol="false"/>
                    <a:lstStyle/>
                    <a:p>
                      <a:pPr algn="l">
                        <a:lnSpc>
                          <a:spcPts val="1260"/>
                        </a:lnSpc>
                        <a:defRPr/>
                      </a:pPr>
                      <a:r>
                        <a:rPr lang="en-US" sz="900">
                          <a:solidFill>
                            <a:srgbClr val="000000"/>
                          </a:solidFill>
                          <a:latin typeface="Poppins"/>
                          <a:ea typeface="Poppins"/>
                          <a:cs typeface="Poppins"/>
                          <a:sym typeface="Poppins"/>
                        </a:rPr>
                        <a:t>9. Sustainability of solar systems and water infrastructure</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Train local maintenance teams  - Set up village-level operation and maintenance fund</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765">
                <a:tc>
                  <a:txBody>
                    <a:bodyPr anchor="t" rtlCol="false"/>
                    <a:lstStyle/>
                    <a:p>
                      <a:pPr algn="l">
                        <a:lnSpc>
                          <a:spcPts val="1260"/>
                        </a:lnSpc>
                        <a:defRPr/>
                      </a:pPr>
                      <a:r>
                        <a:rPr lang="en-US" sz="900">
                          <a:solidFill>
                            <a:srgbClr val="000000"/>
                          </a:solidFill>
                          <a:latin typeface="Poppins"/>
                          <a:ea typeface="Poppins"/>
                          <a:cs typeface="Poppins"/>
                          <a:sym typeface="Poppins"/>
                        </a:rPr>
                        <a:t>10. Environmental challenges (drought, water shortage)</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1260"/>
                        </a:lnSpc>
                        <a:defRPr/>
                      </a:pPr>
                      <a:r>
                        <a:rPr lang="en-US" sz="900">
                          <a:solidFill>
                            <a:srgbClr val="000000"/>
                          </a:solidFill>
                          <a:latin typeface="Poppins"/>
                          <a:ea typeface="Poppins"/>
                          <a:cs typeface="Poppins"/>
                          <a:sym typeface="Poppins"/>
                        </a:rPr>
                        <a:t>- Promote rainwater harvesting  - Use drought-resilient crops and techniques</a:t>
                      </a:r>
                      <a:endParaRPr lang="en-US" sz="1100"/>
                    </a:p>
                  </a:txBody>
                  <a:tcPr marL="85725" marR="85725" marT="85725" marB="8572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TextBox 12" id="12"/>
          <p:cNvSpPr txBox="true"/>
          <p:nvPr/>
        </p:nvSpPr>
        <p:spPr>
          <a:xfrm rot="0">
            <a:off x="2671072" y="463330"/>
            <a:ext cx="4411457" cy="554355"/>
          </a:xfrm>
          <a:prstGeom prst="rect">
            <a:avLst/>
          </a:prstGeom>
        </p:spPr>
        <p:txBody>
          <a:bodyPr anchor="t" rtlCol="false" tIns="0" lIns="0" bIns="0" rIns="0">
            <a:spAutoFit/>
          </a:bodyPr>
          <a:lstStyle/>
          <a:p>
            <a:pPr algn="l">
              <a:lnSpc>
                <a:spcPts val="4200"/>
              </a:lnSpc>
            </a:pPr>
            <a:r>
              <a:rPr lang="en-US" sz="4200" b="true">
                <a:solidFill>
                  <a:srgbClr val="070707"/>
                </a:solidFill>
                <a:latin typeface="Oswald Bold"/>
                <a:ea typeface="Oswald Bold"/>
                <a:cs typeface="Oswald Bold"/>
                <a:sym typeface="Oswald Bold"/>
              </a:rPr>
              <a:t>Risk &amp; Management</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655347" y="5364241"/>
            <a:ext cx="11013387" cy="3168042"/>
            <a:chOff x="0" y="0"/>
            <a:chExt cx="1561091" cy="449054"/>
          </a:xfrm>
        </p:grpSpPr>
        <p:sp>
          <p:nvSpPr>
            <p:cNvPr name="Freeform 3" id="3"/>
            <p:cNvSpPr/>
            <p:nvPr/>
          </p:nvSpPr>
          <p:spPr>
            <a:xfrm flipH="false" flipV="false" rot="0">
              <a:off x="12490" y="3338"/>
              <a:ext cx="1536111" cy="445716"/>
            </a:xfrm>
            <a:custGeom>
              <a:avLst/>
              <a:gdLst/>
              <a:ahLst/>
              <a:cxnLst/>
              <a:rect r="r" b="b" t="t" l="l"/>
              <a:pathLst>
                <a:path h="445716" w="1536111">
                  <a:moveTo>
                    <a:pt x="783288" y="5426"/>
                  </a:moveTo>
                  <a:lnTo>
                    <a:pt x="1533368" y="436952"/>
                  </a:lnTo>
                  <a:cubicBezTo>
                    <a:pt x="1535211" y="438012"/>
                    <a:pt x="1536111" y="440179"/>
                    <a:pt x="1535562" y="442233"/>
                  </a:cubicBezTo>
                  <a:cubicBezTo>
                    <a:pt x="1535014" y="444287"/>
                    <a:pt x="1533153" y="445716"/>
                    <a:pt x="1531027" y="445716"/>
                  </a:cubicBezTo>
                  <a:lnTo>
                    <a:pt x="5084" y="445716"/>
                  </a:lnTo>
                  <a:cubicBezTo>
                    <a:pt x="2958" y="445716"/>
                    <a:pt x="1097" y="444287"/>
                    <a:pt x="548" y="442233"/>
                  </a:cubicBezTo>
                  <a:cubicBezTo>
                    <a:pt x="0" y="440179"/>
                    <a:pt x="900" y="438012"/>
                    <a:pt x="2743" y="436952"/>
                  </a:cubicBezTo>
                  <a:lnTo>
                    <a:pt x="752822" y="5426"/>
                  </a:lnTo>
                  <a:cubicBezTo>
                    <a:pt x="762253" y="0"/>
                    <a:pt x="773858" y="0"/>
                    <a:pt x="783288" y="5426"/>
                  </a:cubicBezTo>
                  <a:close/>
                </a:path>
              </a:pathLst>
            </a:custGeom>
            <a:solidFill>
              <a:srgbClr val="1A0C67"/>
            </a:solidFill>
          </p:spPr>
        </p:sp>
        <p:sp>
          <p:nvSpPr>
            <p:cNvPr name="TextBox 4" id="4"/>
            <p:cNvSpPr txBox="true"/>
            <p:nvPr/>
          </p:nvSpPr>
          <p:spPr>
            <a:xfrm>
              <a:off x="243920" y="151339"/>
              <a:ext cx="1073250" cy="265639"/>
            </a:xfrm>
            <a:prstGeom prst="rect">
              <a:avLst/>
            </a:prstGeom>
          </p:spPr>
          <p:txBody>
            <a:bodyPr anchor="ctr" rtlCol="false" tIns="50800" lIns="50800" bIns="50800" rIns="50800"/>
            <a:lstStyle/>
            <a:p>
              <a:pPr algn="ctr">
                <a:lnSpc>
                  <a:spcPts val="2520"/>
                </a:lnSpc>
              </a:pPr>
            </a:p>
          </p:txBody>
        </p:sp>
      </p:grpSp>
      <p:sp>
        <p:nvSpPr>
          <p:cNvPr name="Freeform 5" id="5"/>
          <p:cNvSpPr/>
          <p:nvPr/>
        </p:nvSpPr>
        <p:spPr>
          <a:xfrm flipH="false" flipV="false" rot="-5399999">
            <a:off x="8786132" y="6531965"/>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6" id="6"/>
          <p:cNvSpPr txBox="true"/>
          <p:nvPr/>
        </p:nvSpPr>
        <p:spPr>
          <a:xfrm rot="0">
            <a:off x="731520" y="497205"/>
            <a:ext cx="6024002" cy="554355"/>
          </a:xfrm>
          <a:prstGeom prst="rect">
            <a:avLst/>
          </a:prstGeom>
        </p:spPr>
        <p:txBody>
          <a:bodyPr anchor="t" rtlCol="false" tIns="0" lIns="0" bIns="0" rIns="0">
            <a:spAutoFit/>
          </a:bodyPr>
          <a:lstStyle/>
          <a:p>
            <a:pPr algn="l">
              <a:lnSpc>
                <a:spcPts val="4200"/>
              </a:lnSpc>
            </a:pPr>
            <a:r>
              <a:rPr lang="en-US" sz="4200" b="true">
                <a:solidFill>
                  <a:srgbClr val="070707"/>
                </a:solidFill>
                <a:latin typeface="Oswald Bold"/>
                <a:ea typeface="Oswald Bold"/>
                <a:cs typeface="Oswald Bold"/>
                <a:sym typeface="Oswald Bold"/>
              </a:rPr>
              <a:t>Conclusion &amp; Way Forward</a:t>
            </a:r>
          </a:p>
        </p:txBody>
      </p:sp>
      <p:sp>
        <p:nvSpPr>
          <p:cNvPr name="TextBox 7" id="7"/>
          <p:cNvSpPr txBox="true"/>
          <p:nvPr/>
        </p:nvSpPr>
        <p:spPr>
          <a:xfrm rot="0">
            <a:off x="598049" y="3404274"/>
            <a:ext cx="6024002" cy="1788161"/>
          </a:xfrm>
          <a:prstGeom prst="rect">
            <a:avLst/>
          </a:prstGeom>
        </p:spPr>
        <p:txBody>
          <a:bodyPr anchor="t" rtlCol="false" tIns="0" lIns="0" bIns="0" rIns="0">
            <a:spAutoFit/>
          </a:bodyPr>
          <a:lstStyle/>
          <a:p>
            <a:pPr algn="l">
              <a:lnSpc>
                <a:spcPts val="2500"/>
              </a:lnSpc>
            </a:pPr>
            <a:r>
              <a:rPr lang="en-US" sz="2500" b="true">
                <a:solidFill>
                  <a:srgbClr val="FF3131"/>
                </a:solidFill>
                <a:latin typeface="Oswald Bold"/>
                <a:ea typeface="Oswald Bold"/>
                <a:cs typeface="Oswald Bold"/>
                <a:sym typeface="Oswald Bold"/>
              </a:rPr>
              <a:t> Call for Collaboration:</a:t>
            </a:r>
          </a:p>
          <a:p>
            <a:pPr algn="l">
              <a:lnSpc>
                <a:spcPts val="2500"/>
              </a:lnSpc>
            </a:pPr>
          </a:p>
          <a:p>
            <a:pPr algn="l" marL="388633" indent="-194316" lvl="1">
              <a:lnSpc>
                <a:spcPts val="1800"/>
              </a:lnSpc>
              <a:buFont typeface="Arial"/>
              <a:buChar char="•"/>
            </a:pPr>
            <a:r>
              <a:rPr lang="en-US" sz="1800">
                <a:solidFill>
                  <a:srgbClr val="000000"/>
                </a:solidFill>
                <a:latin typeface="Oswald"/>
                <a:ea typeface="Oswald"/>
                <a:cs typeface="Oswald"/>
                <a:sym typeface="Oswald"/>
              </a:rPr>
              <a:t>Government Departments</a:t>
            </a:r>
          </a:p>
          <a:p>
            <a:pPr algn="l" marL="388633" indent="-194316" lvl="1">
              <a:lnSpc>
                <a:spcPts val="1800"/>
              </a:lnSpc>
              <a:buFont typeface="Arial"/>
              <a:buChar char="•"/>
            </a:pPr>
            <a:r>
              <a:rPr lang="en-US" sz="1800">
                <a:solidFill>
                  <a:srgbClr val="000000"/>
                </a:solidFill>
                <a:latin typeface="Oswald"/>
                <a:ea typeface="Oswald"/>
                <a:cs typeface="Oswald"/>
                <a:sym typeface="Oswald"/>
              </a:rPr>
              <a:t>NGOs &amp; Development Organizations</a:t>
            </a:r>
          </a:p>
          <a:p>
            <a:pPr algn="l" marL="388633" indent="-194316" lvl="1">
              <a:lnSpc>
                <a:spcPts val="1800"/>
              </a:lnSpc>
              <a:buFont typeface="Arial"/>
              <a:buChar char="•"/>
            </a:pPr>
            <a:r>
              <a:rPr lang="en-US" sz="1800">
                <a:solidFill>
                  <a:srgbClr val="000000"/>
                </a:solidFill>
                <a:latin typeface="Oswald"/>
                <a:ea typeface="Oswald"/>
                <a:cs typeface="Oswald"/>
                <a:sym typeface="Oswald"/>
              </a:rPr>
              <a:t>Private Sector &amp; CSR Units</a:t>
            </a:r>
          </a:p>
          <a:p>
            <a:pPr algn="l" marL="388633" indent="-194316" lvl="1">
              <a:lnSpc>
                <a:spcPts val="1800"/>
              </a:lnSpc>
              <a:buFont typeface="Arial"/>
              <a:buChar char="•"/>
            </a:pPr>
            <a:r>
              <a:rPr lang="en-US" sz="1800">
                <a:solidFill>
                  <a:srgbClr val="000000"/>
                </a:solidFill>
                <a:latin typeface="Oswald"/>
                <a:ea typeface="Oswald"/>
                <a:cs typeface="Oswald"/>
                <a:sym typeface="Oswald"/>
              </a:rPr>
              <a:t>Local Community Leaders &amp; Panchayat</a:t>
            </a:r>
          </a:p>
          <a:p>
            <a:pPr algn="l" marL="388633" indent="-194316" lvl="1">
              <a:lnSpc>
                <a:spcPts val="1800"/>
              </a:lnSpc>
              <a:buFont typeface="Arial"/>
              <a:buChar char="•"/>
            </a:pPr>
            <a:r>
              <a:rPr lang="en-US" sz="1800">
                <a:solidFill>
                  <a:srgbClr val="000000"/>
                </a:solidFill>
                <a:latin typeface="Oswald"/>
                <a:ea typeface="Oswald"/>
                <a:cs typeface="Oswald"/>
                <a:sym typeface="Oswald"/>
              </a:rPr>
              <a:t>Youth &amp; Women</a:t>
            </a:r>
          </a:p>
        </p:txBody>
      </p:sp>
      <p:sp>
        <p:nvSpPr>
          <p:cNvPr name="TextBox 8" id="8"/>
          <p:cNvSpPr txBox="true"/>
          <p:nvPr/>
        </p:nvSpPr>
        <p:spPr>
          <a:xfrm rot="0">
            <a:off x="851346" y="1215568"/>
            <a:ext cx="8143410" cy="1979156"/>
          </a:xfrm>
          <a:prstGeom prst="rect">
            <a:avLst/>
          </a:prstGeom>
        </p:spPr>
        <p:txBody>
          <a:bodyPr anchor="t" rtlCol="false" tIns="0" lIns="0" bIns="0" rIns="0">
            <a:spAutoFit/>
          </a:bodyPr>
          <a:lstStyle/>
          <a:p>
            <a:pPr algn="l">
              <a:lnSpc>
                <a:spcPts val="1735"/>
              </a:lnSpc>
            </a:pPr>
            <a:r>
              <a:rPr lang="en-US" sz="1735" b="true">
                <a:solidFill>
                  <a:srgbClr val="1A0C67"/>
                </a:solidFill>
                <a:latin typeface="Canva Sans Bold"/>
                <a:ea typeface="Canva Sans Bold"/>
                <a:cs typeface="Canva Sans Bold"/>
                <a:sym typeface="Canva Sans Bold"/>
              </a:rPr>
              <a:t>The success of our development plan for Bamori Kalan hinges on a comprehensive, seven-pillar approach: establishing a fully equipped Training Centre, implementing critical Infrastructure Upgrades, ensuring reliable Water &amp; Sanitation, providing rich Educational Resources, maintaining rigorous Health &amp; Safety standards, setting up efficient Office &amp; Administration, and driving ongoing Community Engagement. By addressing each of these core areas in concert, we will create an enabling environment that empowers local youth, strengthens village infrastructure, and fosters sustainable, community-led growth.</a:t>
            </a:r>
          </a:p>
          <a:p>
            <a:pPr algn="l">
              <a:lnSpc>
                <a:spcPts val="81"/>
              </a:lnSpc>
            </a:pPr>
          </a:p>
        </p:txBody>
      </p:sp>
      <p:grpSp>
        <p:nvGrpSpPr>
          <p:cNvPr name="Group 9" id="9"/>
          <p:cNvGrpSpPr/>
          <p:nvPr/>
        </p:nvGrpSpPr>
        <p:grpSpPr>
          <a:xfrm rot="-5400000">
            <a:off x="8487856" y="2131172"/>
            <a:ext cx="2399639" cy="1331190"/>
            <a:chOff x="0" y="0"/>
            <a:chExt cx="812800" cy="450898"/>
          </a:xfrm>
        </p:grpSpPr>
        <p:sp>
          <p:nvSpPr>
            <p:cNvPr name="Freeform 10" id="10"/>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EEEEEE"/>
            </a:solidFill>
          </p:spPr>
        </p:sp>
        <p:sp>
          <p:nvSpPr>
            <p:cNvPr name="TextBox 11" id="11"/>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grpSp>
        <p:nvGrpSpPr>
          <p:cNvPr name="Group 12" id="12"/>
          <p:cNvGrpSpPr/>
          <p:nvPr/>
        </p:nvGrpSpPr>
        <p:grpSpPr>
          <a:xfrm rot="0">
            <a:off x="8358311" y="0"/>
            <a:ext cx="1395289" cy="1395289"/>
            <a:chOff x="0" y="0"/>
            <a:chExt cx="812800" cy="812800"/>
          </a:xfrm>
        </p:grpSpPr>
        <p:sp>
          <p:nvSpPr>
            <p:cNvPr name="Freeform 13" id="1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399999">
            <a:off x="7892231" y="5594143"/>
            <a:ext cx="628818" cy="732248"/>
          </a:xfrm>
          <a:custGeom>
            <a:avLst/>
            <a:gdLst/>
            <a:ahLst/>
            <a:cxnLst/>
            <a:rect r="r" b="b" t="t" l="l"/>
            <a:pathLst>
              <a:path h="732248" w="628818">
                <a:moveTo>
                  <a:pt x="0" y="0"/>
                </a:moveTo>
                <a:lnTo>
                  <a:pt x="628817" y="0"/>
                </a:lnTo>
                <a:lnTo>
                  <a:pt x="628817" y="732247"/>
                </a:lnTo>
                <a:lnTo>
                  <a:pt x="0" y="7322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5400000">
            <a:off x="7540661" y="3416593"/>
            <a:ext cx="3847088" cy="2182932"/>
            <a:chOff x="0" y="0"/>
            <a:chExt cx="812800" cy="461203"/>
          </a:xfrm>
        </p:grpSpPr>
        <p:sp>
          <p:nvSpPr>
            <p:cNvPr name="Freeform 4" id="4"/>
            <p:cNvSpPr/>
            <p:nvPr/>
          </p:nvSpPr>
          <p:spPr>
            <a:xfrm flipH="false" flipV="false" rot="0">
              <a:off x="25925" y="22724"/>
              <a:ext cx="760950" cy="438479"/>
            </a:xfrm>
            <a:custGeom>
              <a:avLst/>
              <a:gdLst/>
              <a:ahLst/>
              <a:cxnLst/>
              <a:rect r="r" b="b" t="t" l="l"/>
              <a:pathLst>
                <a:path h="438479" w="760950">
                  <a:moveTo>
                    <a:pt x="413736" y="15023"/>
                  </a:moveTo>
                  <a:lnTo>
                    <a:pt x="753614" y="400732"/>
                  </a:lnTo>
                  <a:cubicBezTo>
                    <a:pt x="759518" y="407432"/>
                    <a:pt x="760950" y="416970"/>
                    <a:pt x="757274" y="425109"/>
                  </a:cubicBezTo>
                  <a:cubicBezTo>
                    <a:pt x="753598" y="433248"/>
                    <a:pt x="745495" y="438479"/>
                    <a:pt x="736565" y="438479"/>
                  </a:cubicBezTo>
                  <a:lnTo>
                    <a:pt x="24385" y="438479"/>
                  </a:lnTo>
                  <a:cubicBezTo>
                    <a:pt x="15455" y="438479"/>
                    <a:pt x="7352" y="433248"/>
                    <a:pt x="3676" y="425109"/>
                  </a:cubicBezTo>
                  <a:cubicBezTo>
                    <a:pt x="0" y="416970"/>
                    <a:pt x="1432" y="407432"/>
                    <a:pt x="7336" y="400732"/>
                  </a:cubicBezTo>
                  <a:lnTo>
                    <a:pt x="347214" y="15023"/>
                  </a:lnTo>
                  <a:cubicBezTo>
                    <a:pt x="355630" y="5472"/>
                    <a:pt x="367745" y="0"/>
                    <a:pt x="380475" y="0"/>
                  </a:cubicBezTo>
                  <a:cubicBezTo>
                    <a:pt x="393205" y="0"/>
                    <a:pt x="405320" y="5472"/>
                    <a:pt x="413736" y="15023"/>
                  </a:cubicBezTo>
                  <a:close/>
                </a:path>
              </a:pathLst>
            </a:custGeom>
            <a:solidFill>
              <a:srgbClr val="1A0C67"/>
            </a:solidFill>
          </p:spPr>
        </p:sp>
        <p:sp>
          <p:nvSpPr>
            <p:cNvPr name="TextBox 5" id="5"/>
            <p:cNvSpPr txBox="true"/>
            <p:nvPr/>
          </p:nvSpPr>
          <p:spPr>
            <a:xfrm>
              <a:off x="127000" y="156980"/>
              <a:ext cx="558800" cy="271280"/>
            </a:xfrm>
            <a:prstGeom prst="rect">
              <a:avLst/>
            </a:prstGeom>
          </p:spPr>
          <p:txBody>
            <a:bodyPr anchor="ctr" rtlCol="false" tIns="50800" lIns="50800" bIns="50800" rIns="50800"/>
            <a:lstStyle/>
            <a:p>
              <a:pPr algn="ctr">
                <a:lnSpc>
                  <a:spcPts val="2520"/>
                </a:lnSpc>
              </a:pPr>
            </a:p>
          </p:txBody>
        </p:sp>
      </p:grpSp>
      <p:grpSp>
        <p:nvGrpSpPr>
          <p:cNvPr name="Group 6" id="6"/>
          <p:cNvGrpSpPr/>
          <p:nvPr/>
        </p:nvGrpSpPr>
        <p:grpSpPr>
          <a:xfrm rot="0">
            <a:off x="1102003" y="939832"/>
            <a:ext cx="771111" cy="796424"/>
            <a:chOff x="0" y="0"/>
            <a:chExt cx="285597" cy="294972"/>
          </a:xfrm>
        </p:grpSpPr>
        <p:sp>
          <p:nvSpPr>
            <p:cNvPr name="Freeform 7" id="7"/>
            <p:cNvSpPr/>
            <p:nvPr/>
          </p:nvSpPr>
          <p:spPr>
            <a:xfrm flipH="false" flipV="false" rot="0">
              <a:off x="0" y="0"/>
              <a:ext cx="285597" cy="294972"/>
            </a:xfrm>
            <a:custGeom>
              <a:avLst/>
              <a:gdLst/>
              <a:ahLst/>
              <a:cxnLst/>
              <a:rect r="r" b="b" t="t" l="l"/>
              <a:pathLst>
                <a:path h="294972" w="285597">
                  <a:moveTo>
                    <a:pt x="100400" y="0"/>
                  </a:moveTo>
                  <a:lnTo>
                    <a:pt x="185197" y="0"/>
                  </a:lnTo>
                  <a:cubicBezTo>
                    <a:pt x="211825" y="0"/>
                    <a:pt x="237362" y="10578"/>
                    <a:pt x="256190" y="29406"/>
                  </a:cubicBezTo>
                  <a:cubicBezTo>
                    <a:pt x="275019" y="48235"/>
                    <a:pt x="285597" y="73772"/>
                    <a:pt x="285597" y="100400"/>
                  </a:cubicBezTo>
                  <a:lnTo>
                    <a:pt x="285597" y="194572"/>
                  </a:lnTo>
                  <a:cubicBezTo>
                    <a:pt x="285597" y="221200"/>
                    <a:pt x="275019" y="246737"/>
                    <a:pt x="256190" y="265565"/>
                  </a:cubicBezTo>
                  <a:cubicBezTo>
                    <a:pt x="237362" y="284394"/>
                    <a:pt x="211825" y="294972"/>
                    <a:pt x="185197" y="294972"/>
                  </a:cubicBezTo>
                  <a:lnTo>
                    <a:pt x="100400" y="294972"/>
                  </a:lnTo>
                  <a:cubicBezTo>
                    <a:pt x="73772" y="294972"/>
                    <a:pt x="48235" y="284394"/>
                    <a:pt x="29406" y="265565"/>
                  </a:cubicBezTo>
                  <a:cubicBezTo>
                    <a:pt x="10578" y="246737"/>
                    <a:pt x="0" y="221200"/>
                    <a:pt x="0" y="194572"/>
                  </a:cubicBezTo>
                  <a:lnTo>
                    <a:pt x="0" y="100400"/>
                  </a:lnTo>
                  <a:cubicBezTo>
                    <a:pt x="0" y="73772"/>
                    <a:pt x="10578" y="48235"/>
                    <a:pt x="29406" y="29406"/>
                  </a:cubicBezTo>
                  <a:cubicBezTo>
                    <a:pt x="48235" y="10578"/>
                    <a:pt x="73772" y="0"/>
                    <a:pt x="100400" y="0"/>
                  </a:cubicBezTo>
                  <a:close/>
                </a:path>
              </a:pathLst>
            </a:custGeom>
            <a:solidFill>
              <a:srgbClr val="FFC61A"/>
            </a:solidFill>
          </p:spPr>
        </p:sp>
        <p:sp>
          <p:nvSpPr>
            <p:cNvPr name="TextBox 8" id="8"/>
            <p:cNvSpPr txBox="true"/>
            <p:nvPr/>
          </p:nvSpPr>
          <p:spPr>
            <a:xfrm>
              <a:off x="0" y="-57150"/>
              <a:ext cx="285597" cy="352122"/>
            </a:xfrm>
            <a:prstGeom prst="rect">
              <a:avLst/>
            </a:prstGeom>
          </p:spPr>
          <p:txBody>
            <a:bodyPr anchor="ctr" rtlCol="false" tIns="50800" lIns="50800" bIns="50800" rIns="50800"/>
            <a:lstStyle/>
            <a:p>
              <a:pPr algn="ctr">
                <a:lnSpc>
                  <a:spcPts val="2520"/>
                </a:lnSpc>
              </a:pPr>
            </a:p>
          </p:txBody>
        </p:sp>
      </p:grpSp>
      <p:grpSp>
        <p:nvGrpSpPr>
          <p:cNvPr name="Group 9" id="9"/>
          <p:cNvGrpSpPr/>
          <p:nvPr/>
        </p:nvGrpSpPr>
        <p:grpSpPr>
          <a:xfrm rot="5400000">
            <a:off x="-4218239" y="4465615"/>
            <a:ext cx="8436479" cy="4236130"/>
            <a:chOff x="0" y="0"/>
            <a:chExt cx="812800" cy="408124"/>
          </a:xfrm>
        </p:grpSpPr>
        <p:sp>
          <p:nvSpPr>
            <p:cNvPr name="Freeform 10" id="10"/>
            <p:cNvSpPr/>
            <p:nvPr/>
          </p:nvSpPr>
          <p:spPr>
            <a:xfrm flipH="false" flipV="false" rot="0">
              <a:off x="12662" y="9531"/>
              <a:ext cx="787475" cy="398592"/>
            </a:xfrm>
            <a:custGeom>
              <a:avLst/>
              <a:gdLst/>
              <a:ahLst/>
              <a:cxnLst/>
              <a:rect r="r" b="b" t="t" l="l"/>
              <a:pathLst>
                <a:path h="398592" w="787475">
                  <a:moveTo>
                    <a:pt x="409926" y="6726"/>
                  </a:moveTo>
                  <a:lnTo>
                    <a:pt x="783950" y="382336"/>
                  </a:lnTo>
                  <a:cubicBezTo>
                    <a:pt x="786668" y="385065"/>
                    <a:pt x="787476" y="389162"/>
                    <a:pt x="785998" y="392718"/>
                  </a:cubicBezTo>
                  <a:cubicBezTo>
                    <a:pt x="784520" y="396275"/>
                    <a:pt x="781048" y="398593"/>
                    <a:pt x="777196" y="398593"/>
                  </a:cubicBezTo>
                  <a:lnTo>
                    <a:pt x="10280" y="398593"/>
                  </a:lnTo>
                  <a:cubicBezTo>
                    <a:pt x="6428" y="398593"/>
                    <a:pt x="2956" y="396275"/>
                    <a:pt x="1478" y="392718"/>
                  </a:cubicBezTo>
                  <a:cubicBezTo>
                    <a:pt x="0" y="389162"/>
                    <a:pt x="808" y="385065"/>
                    <a:pt x="3526" y="382336"/>
                  </a:cubicBezTo>
                  <a:lnTo>
                    <a:pt x="377550" y="6726"/>
                  </a:lnTo>
                  <a:cubicBezTo>
                    <a:pt x="381837" y="2420"/>
                    <a:pt x="387662" y="0"/>
                    <a:pt x="393738" y="0"/>
                  </a:cubicBezTo>
                  <a:cubicBezTo>
                    <a:pt x="399814" y="0"/>
                    <a:pt x="405639" y="2420"/>
                    <a:pt x="409926" y="6726"/>
                  </a:cubicBezTo>
                  <a:close/>
                </a:path>
              </a:pathLst>
            </a:custGeom>
            <a:solidFill>
              <a:srgbClr val="EEEEEE"/>
            </a:solidFill>
          </p:spPr>
        </p:sp>
        <p:sp>
          <p:nvSpPr>
            <p:cNvPr name="TextBox 11" id="11"/>
            <p:cNvSpPr txBox="true"/>
            <p:nvPr/>
          </p:nvSpPr>
          <p:spPr>
            <a:xfrm>
              <a:off x="127000" y="132336"/>
              <a:ext cx="558800" cy="246636"/>
            </a:xfrm>
            <a:prstGeom prst="rect">
              <a:avLst/>
            </a:prstGeom>
          </p:spPr>
          <p:txBody>
            <a:bodyPr anchor="ctr" rtlCol="false" tIns="50800" lIns="50800" bIns="50800" rIns="50800"/>
            <a:lstStyle/>
            <a:p>
              <a:pPr algn="ctr">
                <a:lnSpc>
                  <a:spcPts val="2520"/>
                </a:lnSpc>
              </a:pPr>
            </a:p>
          </p:txBody>
        </p:sp>
      </p:grpSp>
      <p:sp>
        <p:nvSpPr>
          <p:cNvPr name="TextBox 12" id="12"/>
          <p:cNvSpPr txBox="true"/>
          <p:nvPr/>
        </p:nvSpPr>
        <p:spPr>
          <a:xfrm rot="0">
            <a:off x="1873114" y="2363804"/>
            <a:ext cx="6007372" cy="1293796"/>
          </a:xfrm>
          <a:prstGeom prst="rect">
            <a:avLst/>
          </a:prstGeom>
        </p:spPr>
        <p:txBody>
          <a:bodyPr anchor="t" rtlCol="false" tIns="0" lIns="0" bIns="0" rIns="0">
            <a:spAutoFit/>
          </a:bodyPr>
          <a:lstStyle/>
          <a:p>
            <a:pPr algn="ctr">
              <a:lnSpc>
                <a:spcPts val="9686"/>
              </a:lnSpc>
            </a:pPr>
            <a:r>
              <a:rPr lang="en-US" sz="9686" b="true">
                <a:solidFill>
                  <a:srgbClr val="070707"/>
                </a:solidFill>
                <a:latin typeface="Oswald Bold"/>
                <a:ea typeface="Oswald Bold"/>
                <a:cs typeface="Oswald Bold"/>
                <a:sym typeface="Oswald Bold"/>
              </a:rPr>
              <a:t>Thank You</a:t>
            </a:r>
          </a:p>
        </p:txBody>
      </p:sp>
      <p:sp>
        <p:nvSpPr>
          <p:cNvPr name="Freeform 13" id="13"/>
          <p:cNvSpPr/>
          <p:nvPr/>
        </p:nvSpPr>
        <p:spPr>
          <a:xfrm flipH="false" flipV="false" rot="-10800000">
            <a:off x="2784797" y="3938503"/>
            <a:ext cx="3901440" cy="170245"/>
          </a:xfrm>
          <a:custGeom>
            <a:avLst/>
            <a:gdLst/>
            <a:ahLst/>
            <a:cxnLst/>
            <a:rect r="r" b="b" t="t" l="l"/>
            <a:pathLst>
              <a:path h="170245" w="3901440">
                <a:moveTo>
                  <a:pt x="0" y="0"/>
                </a:moveTo>
                <a:lnTo>
                  <a:pt x="3901440" y="0"/>
                </a:lnTo>
                <a:lnTo>
                  <a:pt x="3901440" y="170245"/>
                </a:lnTo>
                <a:lnTo>
                  <a:pt x="0" y="1702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6520EE"/>
        </a:solidFill>
      </p:bgPr>
    </p:bg>
    <p:spTree>
      <p:nvGrpSpPr>
        <p:cNvPr id="1" name=""/>
        <p:cNvGrpSpPr/>
        <p:nvPr/>
      </p:nvGrpSpPr>
      <p:grpSpPr>
        <a:xfrm>
          <a:off x="0" y="0"/>
          <a:ext cx="0" cy="0"/>
          <a:chOff x="0" y="0"/>
          <a:chExt cx="0" cy="0"/>
        </a:xfrm>
      </p:grpSpPr>
      <p:sp>
        <p:nvSpPr>
          <p:cNvPr name="Freeform 2" id="2"/>
          <p:cNvSpPr/>
          <p:nvPr/>
        </p:nvSpPr>
        <p:spPr>
          <a:xfrm flipH="false" flipV="false" rot="-5399999">
            <a:off x="243728" y="214098"/>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8358311" y="33875"/>
            <a:ext cx="1395289" cy="1395289"/>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grpSp>
        <p:nvGrpSpPr>
          <p:cNvPr name="Group 5" id="5"/>
          <p:cNvGrpSpPr/>
          <p:nvPr/>
        </p:nvGrpSpPr>
        <p:grpSpPr>
          <a:xfrm rot="0">
            <a:off x="426671" y="1214169"/>
            <a:ext cx="8900259" cy="1040459"/>
            <a:chOff x="0" y="0"/>
            <a:chExt cx="3296392" cy="385355"/>
          </a:xfrm>
        </p:grpSpPr>
        <p:sp>
          <p:nvSpPr>
            <p:cNvPr name="Freeform 6" id="6"/>
            <p:cNvSpPr/>
            <p:nvPr/>
          </p:nvSpPr>
          <p:spPr>
            <a:xfrm flipH="false" flipV="false" rot="0">
              <a:off x="0" y="0"/>
              <a:ext cx="3296392" cy="385355"/>
            </a:xfrm>
            <a:custGeom>
              <a:avLst/>
              <a:gdLst/>
              <a:ahLst/>
              <a:cxnLst/>
              <a:rect r="r" b="b" t="t" l="l"/>
              <a:pathLst>
                <a:path h="385355" w="3296392">
                  <a:moveTo>
                    <a:pt x="31315" y="0"/>
                  </a:moveTo>
                  <a:lnTo>
                    <a:pt x="3265077" y="0"/>
                  </a:lnTo>
                  <a:cubicBezTo>
                    <a:pt x="3282372" y="0"/>
                    <a:pt x="3296392" y="14020"/>
                    <a:pt x="3296392" y="31315"/>
                  </a:cubicBezTo>
                  <a:lnTo>
                    <a:pt x="3296392" y="354041"/>
                  </a:lnTo>
                  <a:cubicBezTo>
                    <a:pt x="3296392" y="362346"/>
                    <a:pt x="3293093" y="370311"/>
                    <a:pt x="3287220" y="376183"/>
                  </a:cubicBezTo>
                  <a:cubicBezTo>
                    <a:pt x="3281348" y="382056"/>
                    <a:pt x="3273383" y="385355"/>
                    <a:pt x="3265077" y="385355"/>
                  </a:cubicBezTo>
                  <a:lnTo>
                    <a:pt x="31315" y="385355"/>
                  </a:lnTo>
                  <a:cubicBezTo>
                    <a:pt x="14020" y="385355"/>
                    <a:pt x="0" y="371335"/>
                    <a:pt x="0" y="354041"/>
                  </a:cubicBezTo>
                  <a:lnTo>
                    <a:pt x="0" y="31315"/>
                  </a:lnTo>
                  <a:cubicBezTo>
                    <a:pt x="0" y="14020"/>
                    <a:pt x="14020" y="0"/>
                    <a:pt x="31315" y="0"/>
                  </a:cubicBezTo>
                  <a:close/>
                </a:path>
              </a:pathLst>
            </a:custGeom>
            <a:solidFill>
              <a:srgbClr val="5E17EB"/>
            </a:solidFill>
          </p:spPr>
        </p:sp>
        <p:sp>
          <p:nvSpPr>
            <p:cNvPr name="TextBox 7" id="7"/>
            <p:cNvSpPr txBox="true"/>
            <p:nvPr/>
          </p:nvSpPr>
          <p:spPr>
            <a:xfrm>
              <a:off x="0" y="-57150"/>
              <a:ext cx="3296392" cy="442505"/>
            </a:xfrm>
            <a:prstGeom prst="rect">
              <a:avLst/>
            </a:prstGeom>
          </p:spPr>
          <p:txBody>
            <a:bodyPr anchor="ctr" rtlCol="false" tIns="50800" lIns="50800" bIns="50800" rIns="50800"/>
            <a:lstStyle/>
            <a:p>
              <a:pPr algn="ctr">
                <a:lnSpc>
                  <a:spcPts val="3219"/>
                </a:lnSpc>
              </a:pPr>
              <a:r>
                <a:rPr lang="en-US" sz="2299">
                  <a:solidFill>
                    <a:srgbClr val="FFFFFF"/>
                  </a:solidFill>
                  <a:latin typeface="Poppins"/>
                  <a:ea typeface="Poppins"/>
                  <a:cs typeface="Poppins"/>
                  <a:sym typeface="Poppins"/>
                </a:rPr>
                <a:t>    Bamori Kalan is a rural village situated in the Mangrol Block of Baran District, Rajasthan</a:t>
              </a:r>
            </a:p>
          </p:txBody>
        </p:sp>
      </p:grpSp>
      <p:sp>
        <p:nvSpPr>
          <p:cNvPr name="Freeform 8" id="8"/>
          <p:cNvSpPr/>
          <p:nvPr/>
        </p:nvSpPr>
        <p:spPr>
          <a:xfrm flipH="false" flipV="false" rot="0">
            <a:off x="1328057" y="2348817"/>
            <a:ext cx="7097485" cy="4836311"/>
          </a:xfrm>
          <a:custGeom>
            <a:avLst/>
            <a:gdLst/>
            <a:ahLst/>
            <a:cxnLst/>
            <a:rect r="r" b="b" t="t" l="l"/>
            <a:pathLst>
              <a:path h="4836311" w="7097485">
                <a:moveTo>
                  <a:pt x="0" y="0"/>
                </a:moveTo>
                <a:lnTo>
                  <a:pt x="7097486" y="0"/>
                </a:lnTo>
                <a:lnTo>
                  <a:pt x="7097486" y="4836311"/>
                </a:lnTo>
                <a:lnTo>
                  <a:pt x="0" y="4836311"/>
                </a:lnTo>
                <a:lnTo>
                  <a:pt x="0" y="0"/>
                </a:lnTo>
                <a:close/>
              </a:path>
            </a:pathLst>
          </a:custGeom>
          <a:blipFill>
            <a:blip r:embed="rId5"/>
            <a:stretch>
              <a:fillRect l="-2211" t="0" r="0" b="0"/>
            </a:stretch>
          </a:blipFill>
        </p:spPr>
      </p:sp>
      <p:sp>
        <p:nvSpPr>
          <p:cNvPr name="Freeform 9" id="9"/>
          <p:cNvSpPr/>
          <p:nvPr/>
        </p:nvSpPr>
        <p:spPr>
          <a:xfrm flipH="false" flipV="false" rot="0">
            <a:off x="558137" y="1324056"/>
            <a:ext cx="742408" cy="620768"/>
          </a:xfrm>
          <a:custGeom>
            <a:avLst/>
            <a:gdLst/>
            <a:ahLst/>
            <a:cxnLst/>
            <a:rect r="r" b="b" t="t" l="l"/>
            <a:pathLst>
              <a:path h="620768" w="742408">
                <a:moveTo>
                  <a:pt x="0" y="0"/>
                </a:moveTo>
                <a:lnTo>
                  <a:pt x="742408" y="0"/>
                </a:lnTo>
                <a:lnTo>
                  <a:pt x="742408" y="620768"/>
                </a:lnTo>
                <a:lnTo>
                  <a:pt x="0" y="62076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1112638" y="261452"/>
            <a:ext cx="4766988" cy="742315"/>
          </a:xfrm>
          <a:prstGeom prst="rect">
            <a:avLst/>
          </a:prstGeom>
        </p:spPr>
        <p:txBody>
          <a:bodyPr anchor="t" rtlCol="false" tIns="0" lIns="0" bIns="0" rIns="0">
            <a:spAutoFit/>
          </a:bodyPr>
          <a:lstStyle/>
          <a:p>
            <a:pPr algn="l">
              <a:lnSpc>
                <a:spcPts val="5600"/>
              </a:lnSpc>
            </a:pPr>
            <a:r>
              <a:rPr lang="en-US" sz="5600" b="true">
                <a:solidFill>
                  <a:srgbClr val="070707"/>
                </a:solidFill>
                <a:latin typeface="Oswald Bold"/>
                <a:ea typeface="Oswald Bold"/>
                <a:cs typeface="Oswald Bold"/>
                <a:sym typeface="Oswald Bold"/>
              </a:rPr>
              <a:t>About Village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780836" y="4389693"/>
            <a:ext cx="8856016" cy="4582005"/>
            <a:chOff x="0" y="0"/>
            <a:chExt cx="1336482" cy="691481"/>
          </a:xfrm>
        </p:grpSpPr>
        <p:sp>
          <p:nvSpPr>
            <p:cNvPr name="Freeform 3" id="3"/>
            <p:cNvSpPr/>
            <p:nvPr/>
          </p:nvSpPr>
          <p:spPr>
            <a:xfrm flipH="false" flipV="false" rot="0">
              <a:off x="11866" y="9272"/>
              <a:ext cx="1312750" cy="682209"/>
            </a:xfrm>
            <a:custGeom>
              <a:avLst/>
              <a:gdLst/>
              <a:ahLst/>
              <a:cxnLst/>
              <a:rect r="r" b="b" t="t" l="l"/>
              <a:pathLst>
                <a:path h="682209" w="1312750">
                  <a:moveTo>
                    <a:pt x="671562" y="6444"/>
                  </a:moveTo>
                  <a:lnTo>
                    <a:pt x="1309428" y="666493"/>
                  </a:lnTo>
                  <a:cubicBezTo>
                    <a:pt x="1312015" y="669169"/>
                    <a:pt x="1312750" y="673132"/>
                    <a:pt x="1311297" y="676558"/>
                  </a:cubicBezTo>
                  <a:cubicBezTo>
                    <a:pt x="1309843" y="679984"/>
                    <a:pt x="1306482" y="682209"/>
                    <a:pt x="1302761" y="682209"/>
                  </a:cubicBezTo>
                  <a:lnTo>
                    <a:pt x="9989" y="682209"/>
                  </a:lnTo>
                  <a:cubicBezTo>
                    <a:pt x="6268" y="682209"/>
                    <a:pt x="2907" y="679984"/>
                    <a:pt x="1453" y="676558"/>
                  </a:cubicBezTo>
                  <a:cubicBezTo>
                    <a:pt x="0" y="673132"/>
                    <a:pt x="735" y="669169"/>
                    <a:pt x="3321" y="666493"/>
                  </a:cubicBezTo>
                  <a:lnTo>
                    <a:pt x="641188" y="6444"/>
                  </a:lnTo>
                  <a:cubicBezTo>
                    <a:pt x="645167" y="2326"/>
                    <a:pt x="650648" y="0"/>
                    <a:pt x="656375" y="0"/>
                  </a:cubicBezTo>
                  <a:cubicBezTo>
                    <a:pt x="662102" y="0"/>
                    <a:pt x="667583" y="2326"/>
                    <a:pt x="671562" y="6444"/>
                  </a:cubicBezTo>
                  <a:close/>
                </a:path>
              </a:pathLst>
            </a:custGeom>
            <a:solidFill>
              <a:srgbClr val="004AAD"/>
            </a:solidFill>
          </p:spPr>
        </p:sp>
        <p:sp>
          <p:nvSpPr>
            <p:cNvPr name="TextBox 4" id="4"/>
            <p:cNvSpPr txBox="true"/>
            <p:nvPr/>
          </p:nvSpPr>
          <p:spPr>
            <a:xfrm>
              <a:off x="208825" y="263895"/>
              <a:ext cx="918831" cy="378195"/>
            </a:xfrm>
            <a:prstGeom prst="rect">
              <a:avLst/>
            </a:prstGeom>
          </p:spPr>
          <p:txBody>
            <a:bodyPr anchor="ctr" rtlCol="false" tIns="50800" lIns="50800" bIns="50800" rIns="50800"/>
            <a:lstStyle/>
            <a:p>
              <a:pPr algn="ctr">
                <a:lnSpc>
                  <a:spcPts val="2520"/>
                </a:lnSpc>
              </a:pPr>
            </a:p>
          </p:txBody>
        </p:sp>
      </p:grpSp>
      <p:grpSp>
        <p:nvGrpSpPr>
          <p:cNvPr name="Group 5" id="5"/>
          <p:cNvGrpSpPr/>
          <p:nvPr/>
        </p:nvGrpSpPr>
        <p:grpSpPr>
          <a:xfrm rot="0">
            <a:off x="9055955" y="6416656"/>
            <a:ext cx="528080" cy="528080"/>
            <a:chOff x="0" y="0"/>
            <a:chExt cx="195585" cy="195585"/>
          </a:xfrm>
        </p:grpSpPr>
        <p:sp>
          <p:nvSpPr>
            <p:cNvPr name="Freeform 6" id="6"/>
            <p:cNvSpPr/>
            <p:nvPr/>
          </p:nvSpPr>
          <p:spPr>
            <a:xfrm flipH="false" flipV="false" rot="0">
              <a:off x="0" y="0"/>
              <a:ext cx="195585" cy="195585"/>
            </a:xfrm>
            <a:custGeom>
              <a:avLst/>
              <a:gdLst/>
              <a:ahLst/>
              <a:cxnLst/>
              <a:rect r="r" b="b" t="t" l="l"/>
              <a:pathLst>
                <a:path h="195585" w="195585">
                  <a:moveTo>
                    <a:pt x="97793" y="0"/>
                  </a:moveTo>
                  <a:lnTo>
                    <a:pt x="97793" y="0"/>
                  </a:lnTo>
                  <a:cubicBezTo>
                    <a:pt x="123729" y="0"/>
                    <a:pt x="148603" y="10303"/>
                    <a:pt x="166942" y="28643"/>
                  </a:cubicBezTo>
                  <a:cubicBezTo>
                    <a:pt x="185282" y="46982"/>
                    <a:pt x="195585" y="71856"/>
                    <a:pt x="195585" y="97793"/>
                  </a:cubicBezTo>
                  <a:lnTo>
                    <a:pt x="195585" y="97793"/>
                  </a:lnTo>
                  <a:cubicBezTo>
                    <a:pt x="195585" y="123729"/>
                    <a:pt x="185282" y="148603"/>
                    <a:pt x="166942" y="166942"/>
                  </a:cubicBezTo>
                  <a:cubicBezTo>
                    <a:pt x="148603" y="185282"/>
                    <a:pt x="123729" y="195585"/>
                    <a:pt x="97793" y="195585"/>
                  </a:cubicBezTo>
                  <a:lnTo>
                    <a:pt x="97793" y="195585"/>
                  </a:lnTo>
                  <a:cubicBezTo>
                    <a:pt x="71856" y="195585"/>
                    <a:pt x="46982" y="185282"/>
                    <a:pt x="28643" y="166942"/>
                  </a:cubicBezTo>
                  <a:cubicBezTo>
                    <a:pt x="10303" y="148603"/>
                    <a:pt x="0" y="123729"/>
                    <a:pt x="0" y="97793"/>
                  </a:cubicBezTo>
                  <a:lnTo>
                    <a:pt x="0" y="97793"/>
                  </a:lnTo>
                  <a:cubicBezTo>
                    <a:pt x="0" y="71856"/>
                    <a:pt x="10303" y="46982"/>
                    <a:pt x="28643" y="28643"/>
                  </a:cubicBezTo>
                  <a:cubicBezTo>
                    <a:pt x="46982" y="10303"/>
                    <a:pt x="71856" y="0"/>
                    <a:pt x="97793" y="0"/>
                  </a:cubicBezTo>
                  <a:close/>
                </a:path>
              </a:pathLst>
            </a:custGeom>
            <a:solidFill>
              <a:srgbClr val="5E17EB"/>
            </a:solidFill>
          </p:spPr>
        </p:sp>
        <p:sp>
          <p:nvSpPr>
            <p:cNvPr name="TextBox 7" id="7"/>
            <p:cNvSpPr txBox="true"/>
            <p:nvPr/>
          </p:nvSpPr>
          <p:spPr>
            <a:xfrm>
              <a:off x="0" y="-57150"/>
              <a:ext cx="195585" cy="252735"/>
            </a:xfrm>
            <a:prstGeom prst="rect">
              <a:avLst/>
            </a:prstGeom>
          </p:spPr>
          <p:txBody>
            <a:bodyPr anchor="ctr" rtlCol="false" tIns="50800" lIns="50800" bIns="50800" rIns="50800"/>
            <a:lstStyle/>
            <a:p>
              <a:pPr algn="ctr">
                <a:lnSpc>
                  <a:spcPts val="2520"/>
                </a:lnSpc>
              </a:pPr>
            </a:p>
          </p:txBody>
        </p:sp>
      </p:grpSp>
      <p:grpSp>
        <p:nvGrpSpPr>
          <p:cNvPr name="Group 8" id="8"/>
          <p:cNvGrpSpPr/>
          <p:nvPr/>
        </p:nvGrpSpPr>
        <p:grpSpPr>
          <a:xfrm rot="0">
            <a:off x="8358311" y="33875"/>
            <a:ext cx="1395289" cy="139528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25" r="-51" b="-25"/>
              </a:stretch>
            </a:blipFill>
          </p:spPr>
        </p:sp>
      </p:grpSp>
      <p:grpSp>
        <p:nvGrpSpPr>
          <p:cNvPr name="Group 10" id="10"/>
          <p:cNvGrpSpPr/>
          <p:nvPr/>
        </p:nvGrpSpPr>
        <p:grpSpPr>
          <a:xfrm rot="0">
            <a:off x="3449491" y="3001210"/>
            <a:ext cx="2194560" cy="1097280"/>
            <a:chOff x="0" y="0"/>
            <a:chExt cx="812800" cy="406400"/>
          </a:xfrm>
        </p:grpSpPr>
        <p:sp>
          <p:nvSpPr>
            <p:cNvPr name="Freeform 11" id="11"/>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12" id="12"/>
            <p:cNvSpPr txBox="true"/>
            <p:nvPr/>
          </p:nvSpPr>
          <p:spPr>
            <a:xfrm>
              <a:off x="0" y="-76200"/>
              <a:ext cx="812800" cy="482600"/>
            </a:xfrm>
            <a:prstGeom prst="rect">
              <a:avLst/>
            </a:prstGeom>
          </p:spPr>
          <p:txBody>
            <a:bodyPr anchor="ctr" rtlCol="false" tIns="50800" lIns="50800" bIns="50800" rIns="50800"/>
            <a:lstStyle/>
            <a:p>
              <a:pPr algn="ctr">
                <a:lnSpc>
                  <a:spcPts val="4059"/>
                </a:lnSpc>
              </a:pPr>
              <a:r>
                <a:rPr lang="en-US" sz="2899">
                  <a:solidFill>
                    <a:srgbClr val="FFFFFF"/>
                  </a:solidFill>
                  <a:latin typeface="Poppins"/>
                  <a:ea typeface="Poppins"/>
                  <a:cs typeface="Poppins"/>
                  <a:sym typeface="Poppins"/>
                </a:rPr>
                <a:t>Objective</a:t>
              </a:r>
            </a:p>
          </p:txBody>
        </p:sp>
      </p:grpSp>
      <p:grpSp>
        <p:nvGrpSpPr>
          <p:cNvPr name="Group 13" id="13"/>
          <p:cNvGrpSpPr/>
          <p:nvPr/>
        </p:nvGrpSpPr>
        <p:grpSpPr>
          <a:xfrm rot="0">
            <a:off x="365670" y="1116098"/>
            <a:ext cx="2194560" cy="1097280"/>
            <a:chOff x="0" y="0"/>
            <a:chExt cx="812800" cy="406400"/>
          </a:xfrm>
        </p:grpSpPr>
        <p:sp>
          <p:nvSpPr>
            <p:cNvPr name="Freeform 14" id="14"/>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15" id="15"/>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Agriculture</a:t>
              </a:r>
            </a:p>
          </p:txBody>
        </p:sp>
      </p:grpSp>
      <p:grpSp>
        <p:nvGrpSpPr>
          <p:cNvPr name="Group 16" id="16"/>
          <p:cNvGrpSpPr/>
          <p:nvPr/>
        </p:nvGrpSpPr>
        <p:grpSpPr>
          <a:xfrm rot="0">
            <a:off x="3449491" y="5065380"/>
            <a:ext cx="2194560" cy="1097280"/>
            <a:chOff x="0" y="0"/>
            <a:chExt cx="812800" cy="406400"/>
          </a:xfrm>
        </p:grpSpPr>
        <p:sp>
          <p:nvSpPr>
            <p:cNvPr name="Freeform 17" id="17"/>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18" id="18"/>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Animal Husbandry</a:t>
              </a:r>
            </a:p>
          </p:txBody>
        </p:sp>
      </p:grpSp>
      <p:grpSp>
        <p:nvGrpSpPr>
          <p:cNvPr name="Group 19" id="19"/>
          <p:cNvGrpSpPr/>
          <p:nvPr/>
        </p:nvGrpSpPr>
        <p:grpSpPr>
          <a:xfrm rot="0">
            <a:off x="6567976" y="5065380"/>
            <a:ext cx="2194560" cy="1097280"/>
            <a:chOff x="0" y="0"/>
            <a:chExt cx="812800" cy="406400"/>
          </a:xfrm>
        </p:grpSpPr>
        <p:sp>
          <p:nvSpPr>
            <p:cNvPr name="Freeform 20" id="20"/>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21" id="21"/>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Renewable Energy</a:t>
              </a:r>
            </a:p>
          </p:txBody>
        </p:sp>
      </p:grpSp>
      <p:grpSp>
        <p:nvGrpSpPr>
          <p:cNvPr name="Group 22" id="22"/>
          <p:cNvGrpSpPr/>
          <p:nvPr/>
        </p:nvGrpSpPr>
        <p:grpSpPr>
          <a:xfrm rot="0">
            <a:off x="331006" y="5065380"/>
            <a:ext cx="2194560" cy="1097280"/>
            <a:chOff x="0" y="0"/>
            <a:chExt cx="812800" cy="406400"/>
          </a:xfrm>
        </p:grpSpPr>
        <p:sp>
          <p:nvSpPr>
            <p:cNvPr name="Freeform 23" id="23"/>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24" id="24"/>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Water &amp; Sanitation</a:t>
              </a:r>
            </a:p>
          </p:txBody>
        </p:sp>
      </p:grpSp>
      <p:grpSp>
        <p:nvGrpSpPr>
          <p:cNvPr name="Group 25" id="25"/>
          <p:cNvGrpSpPr/>
          <p:nvPr/>
        </p:nvGrpSpPr>
        <p:grpSpPr>
          <a:xfrm rot="0">
            <a:off x="365670" y="3001210"/>
            <a:ext cx="2387027" cy="1097280"/>
            <a:chOff x="0" y="0"/>
            <a:chExt cx="884084" cy="406400"/>
          </a:xfrm>
        </p:grpSpPr>
        <p:sp>
          <p:nvSpPr>
            <p:cNvPr name="Freeform 26" id="26"/>
            <p:cNvSpPr/>
            <p:nvPr/>
          </p:nvSpPr>
          <p:spPr>
            <a:xfrm flipH="false" flipV="false" rot="0">
              <a:off x="0" y="0"/>
              <a:ext cx="884084" cy="406400"/>
            </a:xfrm>
            <a:custGeom>
              <a:avLst/>
              <a:gdLst/>
              <a:ahLst/>
              <a:cxnLst/>
              <a:rect r="r" b="b" t="t" l="l"/>
              <a:pathLst>
                <a:path h="406400" w="884084">
                  <a:moveTo>
                    <a:pt x="116760" y="0"/>
                  </a:moveTo>
                  <a:lnTo>
                    <a:pt x="767324" y="0"/>
                  </a:lnTo>
                  <a:cubicBezTo>
                    <a:pt x="798291" y="0"/>
                    <a:pt x="827989" y="12301"/>
                    <a:pt x="849886" y="34198"/>
                  </a:cubicBezTo>
                  <a:cubicBezTo>
                    <a:pt x="871783" y="56095"/>
                    <a:pt x="884084" y="85793"/>
                    <a:pt x="884084" y="116760"/>
                  </a:cubicBezTo>
                  <a:lnTo>
                    <a:pt x="884084" y="289640"/>
                  </a:lnTo>
                  <a:cubicBezTo>
                    <a:pt x="884084" y="320607"/>
                    <a:pt x="871783" y="350305"/>
                    <a:pt x="849886" y="372202"/>
                  </a:cubicBezTo>
                  <a:cubicBezTo>
                    <a:pt x="827989" y="394099"/>
                    <a:pt x="798291" y="406400"/>
                    <a:pt x="767324" y="406400"/>
                  </a:cubicBezTo>
                  <a:lnTo>
                    <a:pt x="116760" y="406400"/>
                  </a:lnTo>
                  <a:cubicBezTo>
                    <a:pt x="85793" y="406400"/>
                    <a:pt x="56095" y="394099"/>
                    <a:pt x="34198" y="372202"/>
                  </a:cubicBezTo>
                  <a:cubicBezTo>
                    <a:pt x="12301" y="350305"/>
                    <a:pt x="0" y="320607"/>
                    <a:pt x="0" y="289640"/>
                  </a:cubicBezTo>
                  <a:lnTo>
                    <a:pt x="0" y="116760"/>
                  </a:lnTo>
                  <a:cubicBezTo>
                    <a:pt x="0" y="85793"/>
                    <a:pt x="12301" y="56095"/>
                    <a:pt x="34198" y="34198"/>
                  </a:cubicBezTo>
                  <a:cubicBezTo>
                    <a:pt x="56095" y="12301"/>
                    <a:pt x="85793" y="0"/>
                    <a:pt x="116760" y="0"/>
                  </a:cubicBezTo>
                  <a:close/>
                </a:path>
              </a:pathLst>
            </a:custGeom>
            <a:solidFill>
              <a:srgbClr val="5E17EB"/>
            </a:solidFill>
          </p:spPr>
        </p:sp>
        <p:sp>
          <p:nvSpPr>
            <p:cNvPr name="TextBox 27" id="27"/>
            <p:cNvSpPr txBox="true"/>
            <p:nvPr/>
          </p:nvSpPr>
          <p:spPr>
            <a:xfrm>
              <a:off x="0" y="-57150"/>
              <a:ext cx="884084"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Education </a:t>
              </a:r>
            </a:p>
          </p:txBody>
        </p:sp>
      </p:grpSp>
      <p:grpSp>
        <p:nvGrpSpPr>
          <p:cNvPr name="Group 28" id="28"/>
          <p:cNvGrpSpPr/>
          <p:nvPr/>
        </p:nvGrpSpPr>
        <p:grpSpPr>
          <a:xfrm rot="0">
            <a:off x="3350805" y="1116098"/>
            <a:ext cx="2430031" cy="1097280"/>
            <a:chOff x="0" y="0"/>
            <a:chExt cx="900011" cy="406400"/>
          </a:xfrm>
        </p:grpSpPr>
        <p:sp>
          <p:nvSpPr>
            <p:cNvPr name="Freeform 29" id="29"/>
            <p:cNvSpPr/>
            <p:nvPr/>
          </p:nvSpPr>
          <p:spPr>
            <a:xfrm flipH="false" flipV="false" rot="0">
              <a:off x="0" y="0"/>
              <a:ext cx="900011" cy="406400"/>
            </a:xfrm>
            <a:custGeom>
              <a:avLst/>
              <a:gdLst/>
              <a:ahLst/>
              <a:cxnLst/>
              <a:rect r="r" b="b" t="t" l="l"/>
              <a:pathLst>
                <a:path h="406400" w="900011">
                  <a:moveTo>
                    <a:pt x="114694" y="0"/>
                  </a:moveTo>
                  <a:lnTo>
                    <a:pt x="785318" y="0"/>
                  </a:lnTo>
                  <a:cubicBezTo>
                    <a:pt x="815736" y="0"/>
                    <a:pt x="844909" y="12084"/>
                    <a:pt x="866418" y="33593"/>
                  </a:cubicBezTo>
                  <a:cubicBezTo>
                    <a:pt x="887928" y="55102"/>
                    <a:pt x="900011" y="84275"/>
                    <a:pt x="900011" y="114694"/>
                  </a:cubicBezTo>
                  <a:lnTo>
                    <a:pt x="900011" y="291706"/>
                  </a:lnTo>
                  <a:cubicBezTo>
                    <a:pt x="900011" y="322125"/>
                    <a:pt x="887928" y="351298"/>
                    <a:pt x="866418" y="372807"/>
                  </a:cubicBezTo>
                  <a:cubicBezTo>
                    <a:pt x="844909" y="394316"/>
                    <a:pt x="815736" y="406400"/>
                    <a:pt x="785318" y="406400"/>
                  </a:cubicBezTo>
                  <a:lnTo>
                    <a:pt x="114694" y="406400"/>
                  </a:lnTo>
                  <a:cubicBezTo>
                    <a:pt x="84275" y="406400"/>
                    <a:pt x="55102" y="394316"/>
                    <a:pt x="33593" y="372807"/>
                  </a:cubicBezTo>
                  <a:cubicBezTo>
                    <a:pt x="12084" y="351298"/>
                    <a:pt x="0" y="322125"/>
                    <a:pt x="0" y="291706"/>
                  </a:cubicBezTo>
                  <a:lnTo>
                    <a:pt x="0" y="114694"/>
                  </a:lnTo>
                  <a:cubicBezTo>
                    <a:pt x="0" y="84275"/>
                    <a:pt x="12084" y="55102"/>
                    <a:pt x="33593" y="33593"/>
                  </a:cubicBezTo>
                  <a:cubicBezTo>
                    <a:pt x="55102" y="12084"/>
                    <a:pt x="84275" y="0"/>
                    <a:pt x="114694" y="0"/>
                  </a:cubicBezTo>
                  <a:close/>
                </a:path>
              </a:pathLst>
            </a:custGeom>
            <a:solidFill>
              <a:srgbClr val="5E17EB"/>
            </a:solidFill>
          </p:spPr>
        </p:sp>
        <p:sp>
          <p:nvSpPr>
            <p:cNvPr name="TextBox 30" id="30"/>
            <p:cNvSpPr txBox="true"/>
            <p:nvPr/>
          </p:nvSpPr>
          <p:spPr>
            <a:xfrm>
              <a:off x="0" y="-57150"/>
              <a:ext cx="900011"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Livelihood/Skill Development</a:t>
              </a:r>
            </a:p>
          </p:txBody>
        </p:sp>
      </p:grpSp>
      <p:grpSp>
        <p:nvGrpSpPr>
          <p:cNvPr name="Group 31" id="31"/>
          <p:cNvGrpSpPr/>
          <p:nvPr/>
        </p:nvGrpSpPr>
        <p:grpSpPr>
          <a:xfrm rot="0">
            <a:off x="6720376" y="3001210"/>
            <a:ext cx="2194560" cy="1097280"/>
            <a:chOff x="0" y="0"/>
            <a:chExt cx="812800" cy="406400"/>
          </a:xfrm>
        </p:grpSpPr>
        <p:sp>
          <p:nvSpPr>
            <p:cNvPr name="Freeform 32" id="32"/>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33" id="33"/>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Infrastructure</a:t>
              </a:r>
            </a:p>
          </p:txBody>
        </p:sp>
      </p:grpSp>
      <p:grpSp>
        <p:nvGrpSpPr>
          <p:cNvPr name="Group 34" id="34"/>
          <p:cNvGrpSpPr/>
          <p:nvPr/>
        </p:nvGrpSpPr>
        <p:grpSpPr>
          <a:xfrm rot="0">
            <a:off x="6567976" y="1116098"/>
            <a:ext cx="2194560" cy="1097280"/>
            <a:chOff x="0" y="0"/>
            <a:chExt cx="812800" cy="406400"/>
          </a:xfrm>
        </p:grpSpPr>
        <p:sp>
          <p:nvSpPr>
            <p:cNvPr name="Freeform 35" id="35"/>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36" id="36"/>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Digital Connectivity</a:t>
              </a:r>
            </a:p>
          </p:txBody>
        </p:sp>
      </p:grpSp>
      <p:sp>
        <p:nvSpPr>
          <p:cNvPr name="AutoShape 37" id="37"/>
          <p:cNvSpPr/>
          <p:nvPr/>
        </p:nvSpPr>
        <p:spPr>
          <a:xfrm flipV="true">
            <a:off x="4546771" y="2263746"/>
            <a:ext cx="0" cy="737464"/>
          </a:xfrm>
          <a:prstGeom prst="line">
            <a:avLst/>
          </a:prstGeom>
          <a:ln cap="flat" w="38100">
            <a:solidFill>
              <a:srgbClr val="070707"/>
            </a:solidFill>
            <a:prstDash val="solid"/>
            <a:headEnd type="none" len="sm" w="sm"/>
            <a:tailEnd type="arrow" len="sm" w="med"/>
          </a:ln>
        </p:spPr>
      </p:sp>
      <p:sp>
        <p:nvSpPr>
          <p:cNvPr name="AutoShape 38" id="38"/>
          <p:cNvSpPr/>
          <p:nvPr/>
        </p:nvSpPr>
        <p:spPr>
          <a:xfrm>
            <a:off x="4546771" y="4098490"/>
            <a:ext cx="0" cy="966889"/>
          </a:xfrm>
          <a:prstGeom prst="line">
            <a:avLst/>
          </a:prstGeom>
          <a:ln cap="flat" w="38100">
            <a:solidFill>
              <a:srgbClr val="070707"/>
            </a:solidFill>
            <a:prstDash val="solid"/>
            <a:headEnd type="none" len="sm" w="sm"/>
            <a:tailEnd type="arrow" len="sm" w="med"/>
          </a:ln>
        </p:spPr>
      </p:sp>
      <p:sp>
        <p:nvSpPr>
          <p:cNvPr name="AutoShape 39" id="39"/>
          <p:cNvSpPr/>
          <p:nvPr/>
        </p:nvSpPr>
        <p:spPr>
          <a:xfrm flipH="true">
            <a:off x="1428286" y="4098490"/>
            <a:ext cx="3118485" cy="966889"/>
          </a:xfrm>
          <a:prstGeom prst="line">
            <a:avLst/>
          </a:prstGeom>
          <a:ln cap="flat" w="38100">
            <a:solidFill>
              <a:srgbClr val="070707"/>
            </a:solidFill>
            <a:prstDash val="solid"/>
            <a:headEnd type="none" len="sm" w="sm"/>
            <a:tailEnd type="arrow" len="sm" w="med"/>
          </a:ln>
        </p:spPr>
      </p:sp>
      <p:sp>
        <p:nvSpPr>
          <p:cNvPr name="AutoShape 40" id="40"/>
          <p:cNvSpPr/>
          <p:nvPr/>
        </p:nvSpPr>
        <p:spPr>
          <a:xfrm>
            <a:off x="4546771" y="4098490"/>
            <a:ext cx="3118485" cy="966889"/>
          </a:xfrm>
          <a:prstGeom prst="line">
            <a:avLst/>
          </a:prstGeom>
          <a:ln cap="flat" w="38100">
            <a:solidFill>
              <a:srgbClr val="070707"/>
            </a:solidFill>
            <a:prstDash val="solid"/>
            <a:headEnd type="none" len="sm" w="sm"/>
            <a:tailEnd type="arrow" len="sm" w="med"/>
          </a:ln>
        </p:spPr>
      </p:sp>
      <p:sp>
        <p:nvSpPr>
          <p:cNvPr name="AutoShape 41" id="41"/>
          <p:cNvSpPr/>
          <p:nvPr/>
        </p:nvSpPr>
        <p:spPr>
          <a:xfrm flipH="true">
            <a:off x="2752697" y="3549850"/>
            <a:ext cx="696793" cy="0"/>
          </a:xfrm>
          <a:prstGeom prst="line">
            <a:avLst/>
          </a:prstGeom>
          <a:ln cap="flat" w="38100">
            <a:solidFill>
              <a:srgbClr val="070707"/>
            </a:solidFill>
            <a:prstDash val="solid"/>
            <a:headEnd type="none" len="sm" w="sm"/>
            <a:tailEnd type="arrow" len="sm" w="med"/>
          </a:ln>
        </p:spPr>
      </p:sp>
      <p:sp>
        <p:nvSpPr>
          <p:cNvPr name="AutoShape 42" id="42"/>
          <p:cNvSpPr/>
          <p:nvPr/>
        </p:nvSpPr>
        <p:spPr>
          <a:xfrm>
            <a:off x="5644051" y="3549850"/>
            <a:ext cx="1076325" cy="0"/>
          </a:xfrm>
          <a:prstGeom prst="line">
            <a:avLst/>
          </a:prstGeom>
          <a:ln cap="flat" w="38100">
            <a:solidFill>
              <a:srgbClr val="070707"/>
            </a:solidFill>
            <a:prstDash val="solid"/>
            <a:headEnd type="none" len="sm" w="sm"/>
            <a:tailEnd type="arrow" len="sm" w="med"/>
          </a:ln>
        </p:spPr>
      </p:sp>
      <p:sp>
        <p:nvSpPr>
          <p:cNvPr name="AutoShape 43" id="43"/>
          <p:cNvSpPr/>
          <p:nvPr/>
        </p:nvSpPr>
        <p:spPr>
          <a:xfrm flipH="true" flipV="true">
            <a:off x="1462950" y="2213378"/>
            <a:ext cx="3083820" cy="787832"/>
          </a:xfrm>
          <a:prstGeom prst="line">
            <a:avLst/>
          </a:prstGeom>
          <a:ln cap="flat" w="38100">
            <a:solidFill>
              <a:srgbClr val="070707"/>
            </a:solidFill>
            <a:prstDash val="solid"/>
            <a:headEnd type="none" len="sm" w="sm"/>
            <a:tailEnd type="arrow" len="sm" w="med"/>
          </a:ln>
        </p:spPr>
      </p:sp>
      <p:sp>
        <p:nvSpPr>
          <p:cNvPr name="AutoShape 44" id="44"/>
          <p:cNvSpPr/>
          <p:nvPr/>
        </p:nvSpPr>
        <p:spPr>
          <a:xfrm flipV="true">
            <a:off x="4546771" y="2213378"/>
            <a:ext cx="3118485" cy="787832"/>
          </a:xfrm>
          <a:prstGeom prst="line">
            <a:avLst/>
          </a:prstGeom>
          <a:ln cap="flat" w="38100">
            <a:solidFill>
              <a:srgbClr val="070707"/>
            </a:solidFill>
            <a:prstDash val="solid"/>
            <a:headEnd type="none" len="sm" w="sm"/>
            <a:tailEnd type="arrow" len="sm" w="med"/>
          </a:ln>
        </p:spPr>
      </p:sp>
      <p:grpSp>
        <p:nvGrpSpPr>
          <p:cNvPr name="Group 45" id="45"/>
          <p:cNvGrpSpPr/>
          <p:nvPr/>
        </p:nvGrpSpPr>
        <p:grpSpPr>
          <a:xfrm rot="0">
            <a:off x="-3869871" y="6162660"/>
            <a:ext cx="8856016" cy="3263392"/>
            <a:chOff x="0" y="0"/>
            <a:chExt cx="1336482" cy="492486"/>
          </a:xfrm>
        </p:grpSpPr>
        <p:sp>
          <p:nvSpPr>
            <p:cNvPr name="Freeform 46" id="46"/>
            <p:cNvSpPr/>
            <p:nvPr/>
          </p:nvSpPr>
          <p:spPr>
            <a:xfrm flipH="false" flipV="false" rot="0">
              <a:off x="14062" y="5256"/>
              <a:ext cx="1308358" cy="487230"/>
            </a:xfrm>
            <a:custGeom>
              <a:avLst/>
              <a:gdLst/>
              <a:ahLst/>
              <a:cxnLst/>
              <a:rect r="r" b="b" t="t" l="l"/>
              <a:pathLst>
                <a:path h="487230" w="1308358">
                  <a:moveTo>
                    <a:pt x="671772" y="7710"/>
                  </a:moveTo>
                  <a:lnTo>
                    <a:pt x="1304827" y="474264"/>
                  </a:lnTo>
                  <a:cubicBezTo>
                    <a:pt x="1307325" y="476105"/>
                    <a:pt x="1308358" y="479342"/>
                    <a:pt x="1307389" y="482290"/>
                  </a:cubicBezTo>
                  <a:cubicBezTo>
                    <a:pt x="1306420" y="485237"/>
                    <a:pt x="1303668" y="487230"/>
                    <a:pt x="1300565" y="487230"/>
                  </a:cubicBezTo>
                  <a:lnTo>
                    <a:pt x="7793" y="487230"/>
                  </a:lnTo>
                  <a:cubicBezTo>
                    <a:pt x="4690" y="487230"/>
                    <a:pt x="1938" y="485237"/>
                    <a:pt x="969" y="482290"/>
                  </a:cubicBezTo>
                  <a:cubicBezTo>
                    <a:pt x="0" y="479342"/>
                    <a:pt x="1033" y="476105"/>
                    <a:pt x="3531" y="474264"/>
                  </a:cubicBezTo>
                  <a:lnTo>
                    <a:pt x="636586" y="7710"/>
                  </a:lnTo>
                  <a:cubicBezTo>
                    <a:pt x="647047" y="0"/>
                    <a:pt x="661310" y="0"/>
                    <a:pt x="671772" y="7710"/>
                  </a:cubicBezTo>
                  <a:close/>
                </a:path>
              </a:pathLst>
            </a:custGeom>
            <a:solidFill>
              <a:srgbClr val="004AAD"/>
            </a:solidFill>
          </p:spPr>
        </p:sp>
        <p:sp>
          <p:nvSpPr>
            <p:cNvPr name="TextBox 47" id="47"/>
            <p:cNvSpPr txBox="true"/>
            <p:nvPr/>
          </p:nvSpPr>
          <p:spPr>
            <a:xfrm>
              <a:off x="208825" y="171504"/>
              <a:ext cx="918831" cy="285804"/>
            </a:xfrm>
            <a:prstGeom prst="rect">
              <a:avLst/>
            </a:prstGeom>
          </p:spPr>
          <p:txBody>
            <a:bodyPr anchor="ctr" rtlCol="false" tIns="50800" lIns="50800" bIns="50800" rIns="50800"/>
            <a:lstStyle/>
            <a:p>
              <a:pPr algn="ctr">
                <a:lnSpc>
                  <a:spcPts val="2520"/>
                </a:lnSpc>
              </a:pPr>
            </a:p>
          </p:txBody>
        </p:sp>
      </p:grpSp>
      <p:grpSp>
        <p:nvGrpSpPr>
          <p:cNvPr name="Group 48" id="48"/>
          <p:cNvGrpSpPr/>
          <p:nvPr/>
        </p:nvGrpSpPr>
        <p:grpSpPr>
          <a:xfrm rot="0">
            <a:off x="-2135640" y="6583680"/>
            <a:ext cx="8856016" cy="3263392"/>
            <a:chOff x="0" y="0"/>
            <a:chExt cx="1336482" cy="492486"/>
          </a:xfrm>
        </p:grpSpPr>
        <p:sp>
          <p:nvSpPr>
            <p:cNvPr name="Freeform 49" id="49"/>
            <p:cNvSpPr/>
            <p:nvPr/>
          </p:nvSpPr>
          <p:spPr>
            <a:xfrm flipH="false" flipV="false" rot="0">
              <a:off x="14062" y="5256"/>
              <a:ext cx="1308358" cy="487230"/>
            </a:xfrm>
            <a:custGeom>
              <a:avLst/>
              <a:gdLst/>
              <a:ahLst/>
              <a:cxnLst/>
              <a:rect r="r" b="b" t="t" l="l"/>
              <a:pathLst>
                <a:path h="487230" w="1308358">
                  <a:moveTo>
                    <a:pt x="671772" y="7710"/>
                  </a:moveTo>
                  <a:lnTo>
                    <a:pt x="1304827" y="474264"/>
                  </a:lnTo>
                  <a:cubicBezTo>
                    <a:pt x="1307325" y="476105"/>
                    <a:pt x="1308358" y="479342"/>
                    <a:pt x="1307389" y="482290"/>
                  </a:cubicBezTo>
                  <a:cubicBezTo>
                    <a:pt x="1306420" y="485237"/>
                    <a:pt x="1303668" y="487230"/>
                    <a:pt x="1300565" y="487230"/>
                  </a:cubicBezTo>
                  <a:lnTo>
                    <a:pt x="7793" y="487230"/>
                  </a:lnTo>
                  <a:cubicBezTo>
                    <a:pt x="4690" y="487230"/>
                    <a:pt x="1938" y="485237"/>
                    <a:pt x="969" y="482290"/>
                  </a:cubicBezTo>
                  <a:cubicBezTo>
                    <a:pt x="0" y="479342"/>
                    <a:pt x="1033" y="476105"/>
                    <a:pt x="3531" y="474264"/>
                  </a:cubicBezTo>
                  <a:lnTo>
                    <a:pt x="636586" y="7710"/>
                  </a:lnTo>
                  <a:cubicBezTo>
                    <a:pt x="647047" y="0"/>
                    <a:pt x="661310" y="0"/>
                    <a:pt x="671772" y="7710"/>
                  </a:cubicBezTo>
                  <a:close/>
                </a:path>
              </a:pathLst>
            </a:custGeom>
            <a:solidFill>
              <a:srgbClr val="004AAD"/>
            </a:solidFill>
          </p:spPr>
        </p:sp>
        <p:sp>
          <p:nvSpPr>
            <p:cNvPr name="TextBox 50" id="50"/>
            <p:cNvSpPr txBox="true"/>
            <p:nvPr/>
          </p:nvSpPr>
          <p:spPr>
            <a:xfrm>
              <a:off x="208825" y="171504"/>
              <a:ext cx="918831" cy="285804"/>
            </a:xfrm>
            <a:prstGeom prst="rect">
              <a:avLst/>
            </a:prstGeom>
          </p:spPr>
          <p:txBody>
            <a:bodyPr anchor="ctr" rtlCol="false" tIns="50800" lIns="50800" bIns="50800" rIns="50800"/>
            <a:lstStyle/>
            <a:p>
              <a:pPr algn="ctr">
                <a:lnSpc>
                  <a:spcPts val="2520"/>
                </a:lnSpc>
              </a:pPr>
            </a:p>
          </p:txBody>
        </p:sp>
      </p:grpSp>
      <p:grpSp>
        <p:nvGrpSpPr>
          <p:cNvPr name="Group 51" id="51"/>
          <p:cNvGrpSpPr/>
          <p:nvPr/>
        </p:nvGrpSpPr>
        <p:grpSpPr>
          <a:xfrm rot="0">
            <a:off x="203440" y="203440"/>
            <a:ext cx="528080" cy="528080"/>
            <a:chOff x="0" y="0"/>
            <a:chExt cx="195585" cy="195585"/>
          </a:xfrm>
        </p:grpSpPr>
        <p:sp>
          <p:nvSpPr>
            <p:cNvPr name="Freeform 52" id="52"/>
            <p:cNvSpPr/>
            <p:nvPr/>
          </p:nvSpPr>
          <p:spPr>
            <a:xfrm flipH="false" flipV="false" rot="0">
              <a:off x="0" y="0"/>
              <a:ext cx="195585" cy="195585"/>
            </a:xfrm>
            <a:custGeom>
              <a:avLst/>
              <a:gdLst/>
              <a:ahLst/>
              <a:cxnLst/>
              <a:rect r="r" b="b" t="t" l="l"/>
              <a:pathLst>
                <a:path h="195585" w="195585">
                  <a:moveTo>
                    <a:pt x="97793" y="0"/>
                  </a:moveTo>
                  <a:lnTo>
                    <a:pt x="97793" y="0"/>
                  </a:lnTo>
                  <a:cubicBezTo>
                    <a:pt x="123729" y="0"/>
                    <a:pt x="148603" y="10303"/>
                    <a:pt x="166942" y="28643"/>
                  </a:cubicBezTo>
                  <a:cubicBezTo>
                    <a:pt x="185282" y="46982"/>
                    <a:pt x="195585" y="71856"/>
                    <a:pt x="195585" y="97793"/>
                  </a:cubicBezTo>
                  <a:lnTo>
                    <a:pt x="195585" y="97793"/>
                  </a:lnTo>
                  <a:cubicBezTo>
                    <a:pt x="195585" y="123729"/>
                    <a:pt x="185282" y="148603"/>
                    <a:pt x="166942" y="166942"/>
                  </a:cubicBezTo>
                  <a:cubicBezTo>
                    <a:pt x="148603" y="185282"/>
                    <a:pt x="123729" y="195585"/>
                    <a:pt x="97793" y="195585"/>
                  </a:cubicBezTo>
                  <a:lnTo>
                    <a:pt x="97793" y="195585"/>
                  </a:lnTo>
                  <a:cubicBezTo>
                    <a:pt x="71856" y="195585"/>
                    <a:pt x="46982" y="185282"/>
                    <a:pt x="28643" y="166942"/>
                  </a:cubicBezTo>
                  <a:cubicBezTo>
                    <a:pt x="10303" y="148603"/>
                    <a:pt x="0" y="123729"/>
                    <a:pt x="0" y="97793"/>
                  </a:cubicBezTo>
                  <a:lnTo>
                    <a:pt x="0" y="97793"/>
                  </a:lnTo>
                  <a:cubicBezTo>
                    <a:pt x="0" y="71856"/>
                    <a:pt x="10303" y="46982"/>
                    <a:pt x="28643" y="28643"/>
                  </a:cubicBezTo>
                  <a:cubicBezTo>
                    <a:pt x="46982" y="10303"/>
                    <a:pt x="71856" y="0"/>
                    <a:pt x="97793" y="0"/>
                  </a:cubicBezTo>
                  <a:close/>
                </a:path>
              </a:pathLst>
            </a:custGeom>
            <a:solidFill>
              <a:srgbClr val="004AAD"/>
            </a:solidFill>
          </p:spPr>
        </p:sp>
        <p:sp>
          <p:nvSpPr>
            <p:cNvPr name="TextBox 53" id="53"/>
            <p:cNvSpPr txBox="true"/>
            <p:nvPr/>
          </p:nvSpPr>
          <p:spPr>
            <a:xfrm>
              <a:off x="0" y="-57150"/>
              <a:ext cx="195585" cy="252735"/>
            </a:xfrm>
            <a:prstGeom prst="rect">
              <a:avLst/>
            </a:prstGeom>
          </p:spPr>
          <p:txBody>
            <a:bodyPr anchor="ctr" rtlCol="false" tIns="50800" lIns="50800" bIns="50800" rIns="50800"/>
            <a:lstStyle/>
            <a:p>
              <a:pPr algn="ctr">
                <a:lnSpc>
                  <a:spcPts val="2520"/>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780836" y="4389693"/>
            <a:ext cx="8856016" cy="4582005"/>
            <a:chOff x="0" y="0"/>
            <a:chExt cx="1336482" cy="691481"/>
          </a:xfrm>
        </p:grpSpPr>
        <p:sp>
          <p:nvSpPr>
            <p:cNvPr name="Freeform 3" id="3"/>
            <p:cNvSpPr/>
            <p:nvPr/>
          </p:nvSpPr>
          <p:spPr>
            <a:xfrm flipH="false" flipV="false" rot="0">
              <a:off x="11866" y="9272"/>
              <a:ext cx="1312750" cy="682209"/>
            </a:xfrm>
            <a:custGeom>
              <a:avLst/>
              <a:gdLst/>
              <a:ahLst/>
              <a:cxnLst/>
              <a:rect r="r" b="b" t="t" l="l"/>
              <a:pathLst>
                <a:path h="682209" w="1312750">
                  <a:moveTo>
                    <a:pt x="671562" y="6444"/>
                  </a:moveTo>
                  <a:lnTo>
                    <a:pt x="1309428" y="666493"/>
                  </a:lnTo>
                  <a:cubicBezTo>
                    <a:pt x="1312015" y="669169"/>
                    <a:pt x="1312750" y="673132"/>
                    <a:pt x="1311297" y="676558"/>
                  </a:cubicBezTo>
                  <a:cubicBezTo>
                    <a:pt x="1309843" y="679984"/>
                    <a:pt x="1306482" y="682209"/>
                    <a:pt x="1302761" y="682209"/>
                  </a:cubicBezTo>
                  <a:lnTo>
                    <a:pt x="9989" y="682209"/>
                  </a:lnTo>
                  <a:cubicBezTo>
                    <a:pt x="6268" y="682209"/>
                    <a:pt x="2907" y="679984"/>
                    <a:pt x="1453" y="676558"/>
                  </a:cubicBezTo>
                  <a:cubicBezTo>
                    <a:pt x="0" y="673132"/>
                    <a:pt x="735" y="669169"/>
                    <a:pt x="3321" y="666493"/>
                  </a:cubicBezTo>
                  <a:lnTo>
                    <a:pt x="641188" y="6444"/>
                  </a:lnTo>
                  <a:cubicBezTo>
                    <a:pt x="645167" y="2326"/>
                    <a:pt x="650648" y="0"/>
                    <a:pt x="656375" y="0"/>
                  </a:cubicBezTo>
                  <a:cubicBezTo>
                    <a:pt x="662102" y="0"/>
                    <a:pt x="667583" y="2326"/>
                    <a:pt x="671562" y="6444"/>
                  </a:cubicBezTo>
                  <a:close/>
                </a:path>
              </a:pathLst>
            </a:custGeom>
            <a:solidFill>
              <a:srgbClr val="004AAD"/>
            </a:solidFill>
          </p:spPr>
        </p:sp>
        <p:sp>
          <p:nvSpPr>
            <p:cNvPr name="TextBox 4" id="4"/>
            <p:cNvSpPr txBox="true"/>
            <p:nvPr/>
          </p:nvSpPr>
          <p:spPr>
            <a:xfrm>
              <a:off x="208825" y="263895"/>
              <a:ext cx="918831" cy="378195"/>
            </a:xfrm>
            <a:prstGeom prst="rect">
              <a:avLst/>
            </a:prstGeom>
          </p:spPr>
          <p:txBody>
            <a:bodyPr anchor="ctr" rtlCol="false" tIns="50800" lIns="50800" bIns="50800" rIns="50800"/>
            <a:lstStyle/>
            <a:p>
              <a:pPr algn="ctr">
                <a:lnSpc>
                  <a:spcPts val="2520"/>
                </a:lnSpc>
              </a:pPr>
            </a:p>
          </p:txBody>
        </p:sp>
      </p:grpSp>
      <p:grpSp>
        <p:nvGrpSpPr>
          <p:cNvPr name="Group 5" id="5"/>
          <p:cNvGrpSpPr/>
          <p:nvPr/>
        </p:nvGrpSpPr>
        <p:grpSpPr>
          <a:xfrm rot="0">
            <a:off x="9055955" y="6416656"/>
            <a:ext cx="528080" cy="528080"/>
            <a:chOff x="0" y="0"/>
            <a:chExt cx="195585" cy="195585"/>
          </a:xfrm>
        </p:grpSpPr>
        <p:sp>
          <p:nvSpPr>
            <p:cNvPr name="Freeform 6" id="6"/>
            <p:cNvSpPr/>
            <p:nvPr/>
          </p:nvSpPr>
          <p:spPr>
            <a:xfrm flipH="false" flipV="false" rot="0">
              <a:off x="0" y="0"/>
              <a:ext cx="195585" cy="195585"/>
            </a:xfrm>
            <a:custGeom>
              <a:avLst/>
              <a:gdLst/>
              <a:ahLst/>
              <a:cxnLst/>
              <a:rect r="r" b="b" t="t" l="l"/>
              <a:pathLst>
                <a:path h="195585" w="195585">
                  <a:moveTo>
                    <a:pt x="97793" y="0"/>
                  </a:moveTo>
                  <a:lnTo>
                    <a:pt x="97793" y="0"/>
                  </a:lnTo>
                  <a:cubicBezTo>
                    <a:pt x="123729" y="0"/>
                    <a:pt x="148603" y="10303"/>
                    <a:pt x="166942" y="28643"/>
                  </a:cubicBezTo>
                  <a:cubicBezTo>
                    <a:pt x="185282" y="46982"/>
                    <a:pt x="195585" y="71856"/>
                    <a:pt x="195585" y="97793"/>
                  </a:cubicBezTo>
                  <a:lnTo>
                    <a:pt x="195585" y="97793"/>
                  </a:lnTo>
                  <a:cubicBezTo>
                    <a:pt x="195585" y="123729"/>
                    <a:pt x="185282" y="148603"/>
                    <a:pt x="166942" y="166942"/>
                  </a:cubicBezTo>
                  <a:cubicBezTo>
                    <a:pt x="148603" y="185282"/>
                    <a:pt x="123729" y="195585"/>
                    <a:pt x="97793" y="195585"/>
                  </a:cubicBezTo>
                  <a:lnTo>
                    <a:pt x="97793" y="195585"/>
                  </a:lnTo>
                  <a:cubicBezTo>
                    <a:pt x="71856" y="195585"/>
                    <a:pt x="46982" y="185282"/>
                    <a:pt x="28643" y="166942"/>
                  </a:cubicBezTo>
                  <a:cubicBezTo>
                    <a:pt x="10303" y="148603"/>
                    <a:pt x="0" y="123729"/>
                    <a:pt x="0" y="97793"/>
                  </a:cubicBezTo>
                  <a:lnTo>
                    <a:pt x="0" y="97793"/>
                  </a:lnTo>
                  <a:cubicBezTo>
                    <a:pt x="0" y="71856"/>
                    <a:pt x="10303" y="46982"/>
                    <a:pt x="28643" y="28643"/>
                  </a:cubicBezTo>
                  <a:cubicBezTo>
                    <a:pt x="46982" y="10303"/>
                    <a:pt x="71856" y="0"/>
                    <a:pt x="97793" y="0"/>
                  </a:cubicBezTo>
                  <a:close/>
                </a:path>
              </a:pathLst>
            </a:custGeom>
            <a:solidFill>
              <a:srgbClr val="5E17EB"/>
            </a:solidFill>
          </p:spPr>
        </p:sp>
        <p:sp>
          <p:nvSpPr>
            <p:cNvPr name="TextBox 7" id="7"/>
            <p:cNvSpPr txBox="true"/>
            <p:nvPr/>
          </p:nvSpPr>
          <p:spPr>
            <a:xfrm>
              <a:off x="0" y="-57150"/>
              <a:ext cx="195585" cy="252735"/>
            </a:xfrm>
            <a:prstGeom prst="rect">
              <a:avLst/>
            </a:prstGeom>
          </p:spPr>
          <p:txBody>
            <a:bodyPr anchor="ctr" rtlCol="false" tIns="50800" lIns="50800" bIns="50800" rIns="50800"/>
            <a:lstStyle/>
            <a:p>
              <a:pPr algn="ctr">
                <a:lnSpc>
                  <a:spcPts val="2520"/>
                </a:lnSpc>
              </a:pPr>
            </a:p>
          </p:txBody>
        </p:sp>
      </p:grpSp>
      <p:grpSp>
        <p:nvGrpSpPr>
          <p:cNvPr name="Group 8" id="8"/>
          <p:cNvGrpSpPr/>
          <p:nvPr/>
        </p:nvGrpSpPr>
        <p:grpSpPr>
          <a:xfrm rot="0">
            <a:off x="8358311" y="33875"/>
            <a:ext cx="1395289" cy="139528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25" r="-51" b="-25"/>
              </a:stretch>
            </a:blipFill>
          </p:spPr>
        </p:sp>
      </p:grpSp>
      <p:grpSp>
        <p:nvGrpSpPr>
          <p:cNvPr name="Group 10" id="10"/>
          <p:cNvGrpSpPr/>
          <p:nvPr/>
        </p:nvGrpSpPr>
        <p:grpSpPr>
          <a:xfrm rot="0">
            <a:off x="3449491" y="3001210"/>
            <a:ext cx="2194560" cy="1097280"/>
            <a:chOff x="0" y="0"/>
            <a:chExt cx="812800" cy="406400"/>
          </a:xfrm>
        </p:grpSpPr>
        <p:sp>
          <p:nvSpPr>
            <p:cNvPr name="Freeform 11" id="11"/>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12" id="12"/>
            <p:cNvSpPr txBox="true"/>
            <p:nvPr/>
          </p:nvSpPr>
          <p:spPr>
            <a:xfrm>
              <a:off x="0" y="-57150"/>
              <a:ext cx="812800" cy="463550"/>
            </a:xfrm>
            <a:prstGeom prst="rect">
              <a:avLst/>
            </a:prstGeom>
          </p:spPr>
          <p:txBody>
            <a:bodyPr anchor="ctr" rtlCol="false" tIns="50800" lIns="50800" bIns="50800" rIns="50800"/>
            <a:lstStyle/>
            <a:p>
              <a:pPr algn="ctr">
                <a:lnSpc>
                  <a:spcPts val="3219"/>
                </a:lnSpc>
              </a:pPr>
              <a:r>
                <a:rPr lang="en-US" sz="2299">
                  <a:solidFill>
                    <a:srgbClr val="FFFFFF"/>
                  </a:solidFill>
                  <a:latin typeface="Poppins"/>
                  <a:ea typeface="Poppins"/>
                  <a:cs typeface="Poppins"/>
                  <a:sym typeface="Poppins"/>
                </a:rPr>
                <a:t>Stakeholders</a:t>
              </a:r>
            </a:p>
          </p:txBody>
        </p:sp>
      </p:grpSp>
      <p:grpSp>
        <p:nvGrpSpPr>
          <p:cNvPr name="Group 13" id="13"/>
          <p:cNvGrpSpPr/>
          <p:nvPr/>
        </p:nvGrpSpPr>
        <p:grpSpPr>
          <a:xfrm rot="0">
            <a:off x="365670" y="1116098"/>
            <a:ext cx="2194560" cy="1097280"/>
            <a:chOff x="0" y="0"/>
            <a:chExt cx="812800" cy="406400"/>
          </a:xfrm>
        </p:grpSpPr>
        <p:sp>
          <p:nvSpPr>
            <p:cNvPr name="Freeform 14" id="14"/>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15" id="15"/>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Public Works Department(PWD)</a:t>
              </a:r>
            </a:p>
          </p:txBody>
        </p:sp>
      </p:grpSp>
      <p:grpSp>
        <p:nvGrpSpPr>
          <p:cNvPr name="Group 16" id="16"/>
          <p:cNvGrpSpPr/>
          <p:nvPr/>
        </p:nvGrpSpPr>
        <p:grpSpPr>
          <a:xfrm rot="0">
            <a:off x="3449491" y="5065380"/>
            <a:ext cx="2194560" cy="1097280"/>
            <a:chOff x="0" y="0"/>
            <a:chExt cx="812800" cy="406400"/>
          </a:xfrm>
        </p:grpSpPr>
        <p:sp>
          <p:nvSpPr>
            <p:cNvPr name="Freeform 17" id="17"/>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18" id="18"/>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Agriculture Department</a:t>
              </a:r>
            </a:p>
          </p:txBody>
        </p:sp>
      </p:grpSp>
      <p:grpSp>
        <p:nvGrpSpPr>
          <p:cNvPr name="Group 19" id="19"/>
          <p:cNvGrpSpPr/>
          <p:nvPr/>
        </p:nvGrpSpPr>
        <p:grpSpPr>
          <a:xfrm rot="0">
            <a:off x="6567976" y="5065380"/>
            <a:ext cx="2194560" cy="1097280"/>
            <a:chOff x="0" y="0"/>
            <a:chExt cx="812800" cy="406400"/>
          </a:xfrm>
        </p:grpSpPr>
        <p:sp>
          <p:nvSpPr>
            <p:cNvPr name="Freeform 20" id="20"/>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21" id="21"/>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Drinking Water Department</a:t>
              </a:r>
            </a:p>
          </p:txBody>
        </p:sp>
      </p:grpSp>
      <p:grpSp>
        <p:nvGrpSpPr>
          <p:cNvPr name="Group 22" id="22"/>
          <p:cNvGrpSpPr/>
          <p:nvPr/>
        </p:nvGrpSpPr>
        <p:grpSpPr>
          <a:xfrm rot="0">
            <a:off x="331006" y="5065380"/>
            <a:ext cx="2194560" cy="1097280"/>
            <a:chOff x="0" y="0"/>
            <a:chExt cx="812800" cy="406400"/>
          </a:xfrm>
        </p:grpSpPr>
        <p:sp>
          <p:nvSpPr>
            <p:cNvPr name="Freeform 23" id="23"/>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24" id="24"/>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Animal Husbandry Department</a:t>
              </a:r>
            </a:p>
          </p:txBody>
        </p:sp>
      </p:grpSp>
      <p:grpSp>
        <p:nvGrpSpPr>
          <p:cNvPr name="Group 25" id="25"/>
          <p:cNvGrpSpPr/>
          <p:nvPr/>
        </p:nvGrpSpPr>
        <p:grpSpPr>
          <a:xfrm rot="0">
            <a:off x="365670" y="3001210"/>
            <a:ext cx="2387027" cy="1097280"/>
            <a:chOff x="0" y="0"/>
            <a:chExt cx="884084" cy="406400"/>
          </a:xfrm>
        </p:grpSpPr>
        <p:sp>
          <p:nvSpPr>
            <p:cNvPr name="Freeform 26" id="26"/>
            <p:cNvSpPr/>
            <p:nvPr/>
          </p:nvSpPr>
          <p:spPr>
            <a:xfrm flipH="false" flipV="false" rot="0">
              <a:off x="0" y="0"/>
              <a:ext cx="884084" cy="406400"/>
            </a:xfrm>
            <a:custGeom>
              <a:avLst/>
              <a:gdLst/>
              <a:ahLst/>
              <a:cxnLst/>
              <a:rect r="r" b="b" t="t" l="l"/>
              <a:pathLst>
                <a:path h="406400" w="884084">
                  <a:moveTo>
                    <a:pt x="116760" y="0"/>
                  </a:moveTo>
                  <a:lnTo>
                    <a:pt x="767324" y="0"/>
                  </a:lnTo>
                  <a:cubicBezTo>
                    <a:pt x="798291" y="0"/>
                    <a:pt x="827989" y="12301"/>
                    <a:pt x="849886" y="34198"/>
                  </a:cubicBezTo>
                  <a:cubicBezTo>
                    <a:pt x="871783" y="56095"/>
                    <a:pt x="884084" y="85793"/>
                    <a:pt x="884084" y="116760"/>
                  </a:cubicBezTo>
                  <a:lnTo>
                    <a:pt x="884084" y="289640"/>
                  </a:lnTo>
                  <a:cubicBezTo>
                    <a:pt x="884084" y="320607"/>
                    <a:pt x="871783" y="350305"/>
                    <a:pt x="849886" y="372202"/>
                  </a:cubicBezTo>
                  <a:cubicBezTo>
                    <a:pt x="827989" y="394099"/>
                    <a:pt x="798291" y="406400"/>
                    <a:pt x="767324" y="406400"/>
                  </a:cubicBezTo>
                  <a:lnTo>
                    <a:pt x="116760" y="406400"/>
                  </a:lnTo>
                  <a:cubicBezTo>
                    <a:pt x="85793" y="406400"/>
                    <a:pt x="56095" y="394099"/>
                    <a:pt x="34198" y="372202"/>
                  </a:cubicBezTo>
                  <a:cubicBezTo>
                    <a:pt x="12301" y="350305"/>
                    <a:pt x="0" y="320607"/>
                    <a:pt x="0" y="289640"/>
                  </a:cubicBezTo>
                  <a:lnTo>
                    <a:pt x="0" y="116760"/>
                  </a:lnTo>
                  <a:cubicBezTo>
                    <a:pt x="0" y="85793"/>
                    <a:pt x="12301" y="56095"/>
                    <a:pt x="34198" y="34198"/>
                  </a:cubicBezTo>
                  <a:cubicBezTo>
                    <a:pt x="56095" y="12301"/>
                    <a:pt x="85793" y="0"/>
                    <a:pt x="116760" y="0"/>
                  </a:cubicBezTo>
                  <a:close/>
                </a:path>
              </a:pathLst>
            </a:custGeom>
            <a:solidFill>
              <a:srgbClr val="5E17EB"/>
            </a:solidFill>
          </p:spPr>
        </p:sp>
        <p:sp>
          <p:nvSpPr>
            <p:cNvPr name="TextBox 27" id="27"/>
            <p:cNvSpPr txBox="true"/>
            <p:nvPr/>
          </p:nvSpPr>
          <p:spPr>
            <a:xfrm>
              <a:off x="0" y="-57150"/>
              <a:ext cx="884084"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Education Department</a:t>
              </a:r>
            </a:p>
          </p:txBody>
        </p:sp>
      </p:grpSp>
      <p:grpSp>
        <p:nvGrpSpPr>
          <p:cNvPr name="Group 28" id="28"/>
          <p:cNvGrpSpPr/>
          <p:nvPr/>
        </p:nvGrpSpPr>
        <p:grpSpPr>
          <a:xfrm rot="0">
            <a:off x="3350805" y="1116098"/>
            <a:ext cx="2430031" cy="1097280"/>
            <a:chOff x="0" y="0"/>
            <a:chExt cx="900011" cy="406400"/>
          </a:xfrm>
        </p:grpSpPr>
        <p:sp>
          <p:nvSpPr>
            <p:cNvPr name="Freeform 29" id="29"/>
            <p:cNvSpPr/>
            <p:nvPr/>
          </p:nvSpPr>
          <p:spPr>
            <a:xfrm flipH="false" flipV="false" rot="0">
              <a:off x="0" y="0"/>
              <a:ext cx="900011" cy="406400"/>
            </a:xfrm>
            <a:custGeom>
              <a:avLst/>
              <a:gdLst/>
              <a:ahLst/>
              <a:cxnLst/>
              <a:rect r="r" b="b" t="t" l="l"/>
              <a:pathLst>
                <a:path h="406400" w="900011">
                  <a:moveTo>
                    <a:pt x="114694" y="0"/>
                  </a:moveTo>
                  <a:lnTo>
                    <a:pt x="785318" y="0"/>
                  </a:lnTo>
                  <a:cubicBezTo>
                    <a:pt x="815736" y="0"/>
                    <a:pt x="844909" y="12084"/>
                    <a:pt x="866418" y="33593"/>
                  </a:cubicBezTo>
                  <a:cubicBezTo>
                    <a:pt x="887928" y="55102"/>
                    <a:pt x="900011" y="84275"/>
                    <a:pt x="900011" y="114694"/>
                  </a:cubicBezTo>
                  <a:lnTo>
                    <a:pt x="900011" y="291706"/>
                  </a:lnTo>
                  <a:cubicBezTo>
                    <a:pt x="900011" y="322125"/>
                    <a:pt x="887928" y="351298"/>
                    <a:pt x="866418" y="372807"/>
                  </a:cubicBezTo>
                  <a:cubicBezTo>
                    <a:pt x="844909" y="394316"/>
                    <a:pt x="815736" y="406400"/>
                    <a:pt x="785318" y="406400"/>
                  </a:cubicBezTo>
                  <a:lnTo>
                    <a:pt x="114694" y="406400"/>
                  </a:lnTo>
                  <a:cubicBezTo>
                    <a:pt x="84275" y="406400"/>
                    <a:pt x="55102" y="394316"/>
                    <a:pt x="33593" y="372807"/>
                  </a:cubicBezTo>
                  <a:cubicBezTo>
                    <a:pt x="12084" y="351298"/>
                    <a:pt x="0" y="322125"/>
                    <a:pt x="0" y="291706"/>
                  </a:cubicBezTo>
                  <a:lnTo>
                    <a:pt x="0" y="114694"/>
                  </a:lnTo>
                  <a:cubicBezTo>
                    <a:pt x="0" y="84275"/>
                    <a:pt x="12084" y="55102"/>
                    <a:pt x="33593" y="33593"/>
                  </a:cubicBezTo>
                  <a:cubicBezTo>
                    <a:pt x="55102" y="12084"/>
                    <a:pt x="84275" y="0"/>
                    <a:pt x="114694" y="0"/>
                  </a:cubicBezTo>
                  <a:close/>
                </a:path>
              </a:pathLst>
            </a:custGeom>
            <a:solidFill>
              <a:srgbClr val="5E17EB"/>
            </a:solidFill>
          </p:spPr>
        </p:sp>
        <p:sp>
          <p:nvSpPr>
            <p:cNvPr name="TextBox 30" id="30"/>
            <p:cNvSpPr txBox="true"/>
            <p:nvPr/>
          </p:nvSpPr>
          <p:spPr>
            <a:xfrm>
              <a:off x="0" y="-57150"/>
              <a:ext cx="900011"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Gram Panchayat</a:t>
              </a:r>
            </a:p>
          </p:txBody>
        </p:sp>
      </p:grpSp>
      <p:grpSp>
        <p:nvGrpSpPr>
          <p:cNvPr name="Group 31" id="31"/>
          <p:cNvGrpSpPr/>
          <p:nvPr/>
        </p:nvGrpSpPr>
        <p:grpSpPr>
          <a:xfrm rot="0">
            <a:off x="6827520" y="3001210"/>
            <a:ext cx="2194560" cy="1097280"/>
            <a:chOff x="0" y="0"/>
            <a:chExt cx="812800" cy="406400"/>
          </a:xfrm>
        </p:grpSpPr>
        <p:sp>
          <p:nvSpPr>
            <p:cNvPr name="Freeform 32" id="32"/>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33" id="33"/>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Electricity Board</a:t>
              </a:r>
            </a:p>
          </p:txBody>
        </p:sp>
      </p:grpSp>
      <p:grpSp>
        <p:nvGrpSpPr>
          <p:cNvPr name="Group 34" id="34"/>
          <p:cNvGrpSpPr/>
          <p:nvPr/>
        </p:nvGrpSpPr>
        <p:grpSpPr>
          <a:xfrm rot="0">
            <a:off x="6567976" y="1116098"/>
            <a:ext cx="2194560" cy="1097280"/>
            <a:chOff x="0" y="0"/>
            <a:chExt cx="812800" cy="406400"/>
          </a:xfrm>
        </p:grpSpPr>
        <p:sp>
          <p:nvSpPr>
            <p:cNvPr name="Freeform 35" id="35"/>
            <p:cNvSpPr/>
            <p:nvPr/>
          </p:nvSpPr>
          <p:spPr>
            <a:xfrm flipH="false" flipV="false" rot="0">
              <a:off x="0" y="0"/>
              <a:ext cx="812800" cy="406400"/>
            </a:xfrm>
            <a:custGeom>
              <a:avLst/>
              <a:gdLst/>
              <a:ahLst/>
              <a:cxnLst/>
              <a:rect r="r" b="b" t="t" l="l"/>
              <a:pathLst>
                <a:path h="406400" w="812800">
                  <a:moveTo>
                    <a:pt x="127000" y="0"/>
                  </a:moveTo>
                  <a:lnTo>
                    <a:pt x="685800" y="0"/>
                  </a:lnTo>
                  <a:cubicBezTo>
                    <a:pt x="755940" y="0"/>
                    <a:pt x="812800" y="56860"/>
                    <a:pt x="812800" y="127000"/>
                  </a:cubicBezTo>
                  <a:lnTo>
                    <a:pt x="812800" y="279400"/>
                  </a:lnTo>
                  <a:cubicBezTo>
                    <a:pt x="812800" y="349540"/>
                    <a:pt x="755940" y="406400"/>
                    <a:pt x="685800" y="406400"/>
                  </a:cubicBezTo>
                  <a:lnTo>
                    <a:pt x="127000" y="406400"/>
                  </a:lnTo>
                  <a:cubicBezTo>
                    <a:pt x="56860" y="406400"/>
                    <a:pt x="0" y="349540"/>
                    <a:pt x="0" y="279400"/>
                  </a:cubicBezTo>
                  <a:lnTo>
                    <a:pt x="0" y="127000"/>
                  </a:lnTo>
                  <a:cubicBezTo>
                    <a:pt x="0" y="56860"/>
                    <a:pt x="56860" y="0"/>
                    <a:pt x="127000" y="0"/>
                  </a:cubicBezTo>
                  <a:close/>
                </a:path>
              </a:pathLst>
            </a:custGeom>
            <a:solidFill>
              <a:srgbClr val="5E17EB"/>
            </a:solidFill>
          </p:spPr>
        </p:sp>
        <p:sp>
          <p:nvSpPr>
            <p:cNvPr name="TextBox 36" id="36"/>
            <p:cNvSpPr txBox="true"/>
            <p:nvPr/>
          </p:nvSpPr>
          <p:spPr>
            <a:xfrm>
              <a:off x="0" y="-57150"/>
              <a:ext cx="812800" cy="463550"/>
            </a:xfrm>
            <a:prstGeom prst="rect">
              <a:avLst/>
            </a:prstGeom>
          </p:spPr>
          <p:txBody>
            <a:bodyPr anchor="ctr" rtlCol="false" tIns="50800" lIns="50800" bIns="50800" rIns="50800"/>
            <a:lstStyle/>
            <a:p>
              <a:pPr algn="ctr">
                <a:lnSpc>
                  <a:spcPts val="2520"/>
                </a:lnSpc>
              </a:pPr>
              <a:r>
                <a:rPr lang="en-US" sz="1800">
                  <a:solidFill>
                    <a:srgbClr val="FFFFFF"/>
                  </a:solidFill>
                  <a:latin typeface="Poppins"/>
                  <a:ea typeface="Poppins"/>
                  <a:cs typeface="Poppins"/>
                  <a:sym typeface="Poppins"/>
                </a:rPr>
                <a:t>Health Department</a:t>
              </a:r>
            </a:p>
          </p:txBody>
        </p:sp>
      </p:grpSp>
      <p:sp>
        <p:nvSpPr>
          <p:cNvPr name="AutoShape 37" id="37"/>
          <p:cNvSpPr/>
          <p:nvPr/>
        </p:nvSpPr>
        <p:spPr>
          <a:xfrm flipV="true">
            <a:off x="4546771" y="2263746"/>
            <a:ext cx="0" cy="737464"/>
          </a:xfrm>
          <a:prstGeom prst="line">
            <a:avLst/>
          </a:prstGeom>
          <a:ln cap="flat" w="38100">
            <a:solidFill>
              <a:srgbClr val="070707"/>
            </a:solidFill>
            <a:prstDash val="solid"/>
            <a:headEnd type="none" len="sm" w="sm"/>
            <a:tailEnd type="arrow" len="sm" w="med"/>
          </a:ln>
        </p:spPr>
      </p:sp>
      <p:sp>
        <p:nvSpPr>
          <p:cNvPr name="AutoShape 38" id="38"/>
          <p:cNvSpPr/>
          <p:nvPr/>
        </p:nvSpPr>
        <p:spPr>
          <a:xfrm>
            <a:off x="4546771" y="4098490"/>
            <a:ext cx="0" cy="966889"/>
          </a:xfrm>
          <a:prstGeom prst="line">
            <a:avLst/>
          </a:prstGeom>
          <a:ln cap="flat" w="38100">
            <a:solidFill>
              <a:srgbClr val="070707"/>
            </a:solidFill>
            <a:prstDash val="solid"/>
            <a:headEnd type="none" len="sm" w="sm"/>
            <a:tailEnd type="arrow" len="sm" w="med"/>
          </a:ln>
        </p:spPr>
      </p:sp>
      <p:sp>
        <p:nvSpPr>
          <p:cNvPr name="AutoShape 39" id="39"/>
          <p:cNvSpPr/>
          <p:nvPr/>
        </p:nvSpPr>
        <p:spPr>
          <a:xfrm flipH="true">
            <a:off x="1428286" y="4098490"/>
            <a:ext cx="3118485" cy="966889"/>
          </a:xfrm>
          <a:prstGeom prst="line">
            <a:avLst/>
          </a:prstGeom>
          <a:ln cap="flat" w="38100">
            <a:solidFill>
              <a:srgbClr val="070707"/>
            </a:solidFill>
            <a:prstDash val="solid"/>
            <a:headEnd type="none" len="sm" w="sm"/>
            <a:tailEnd type="arrow" len="sm" w="med"/>
          </a:ln>
        </p:spPr>
      </p:sp>
      <p:sp>
        <p:nvSpPr>
          <p:cNvPr name="AutoShape 40" id="40"/>
          <p:cNvSpPr/>
          <p:nvPr/>
        </p:nvSpPr>
        <p:spPr>
          <a:xfrm>
            <a:off x="4546771" y="4098490"/>
            <a:ext cx="3118485" cy="966889"/>
          </a:xfrm>
          <a:prstGeom prst="line">
            <a:avLst/>
          </a:prstGeom>
          <a:ln cap="flat" w="38100">
            <a:solidFill>
              <a:srgbClr val="070707"/>
            </a:solidFill>
            <a:prstDash val="solid"/>
            <a:headEnd type="none" len="sm" w="sm"/>
            <a:tailEnd type="arrow" len="sm" w="med"/>
          </a:ln>
        </p:spPr>
      </p:sp>
      <p:sp>
        <p:nvSpPr>
          <p:cNvPr name="AutoShape 41" id="41"/>
          <p:cNvSpPr/>
          <p:nvPr/>
        </p:nvSpPr>
        <p:spPr>
          <a:xfrm flipH="true">
            <a:off x="2752697" y="3549850"/>
            <a:ext cx="696793" cy="0"/>
          </a:xfrm>
          <a:prstGeom prst="line">
            <a:avLst/>
          </a:prstGeom>
          <a:ln cap="flat" w="38100">
            <a:solidFill>
              <a:srgbClr val="070707"/>
            </a:solidFill>
            <a:prstDash val="solid"/>
            <a:headEnd type="none" len="sm" w="sm"/>
            <a:tailEnd type="arrow" len="sm" w="med"/>
          </a:ln>
        </p:spPr>
      </p:sp>
      <p:sp>
        <p:nvSpPr>
          <p:cNvPr name="AutoShape 42" id="42"/>
          <p:cNvSpPr/>
          <p:nvPr/>
        </p:nvSpPr>
        <p:spPr>
          <a:xfrm>
            <a:off x="5644051" y="3549850"/>
            <a:ext cx="1183469" cy="0"/>
          </a:xfrm>
          <a:prstGeom prst="line">
            <a:avLst/>
          </a:prstGeom>
          <a:ln cap="flat" w="38100">
            <a:solidFill>
              <a:srgbClr val="070707"/>
            </a:solidFill>
            <a:prstDash val="solid"/>
            <a:headEnd type="none" len="sm" w="sm"/>
            <a:tailEnd type="arrow" len="sm" w="med"/>
          </a:ln>
        </p:spPr>
      </p:sp>
      <p:sp>
        <p:nvSpPr>
          <p:cNvPr name="AutoShape 43" id="43"/>
          <p:cNvSpPr/>
          <p:nvPr/>
        </p:nvSpPr>
        <p:spPr>
          <a:xfrm flipH="true" flipV="true">
            <a:off x="1462950" y="2213378"/>
            <a:ext cx="3083820" cy="787832"/>
          </a:xfrm>
          <a:prstGeom prst="line">
            <a:avLst/>
          </a:prstGeom>
          <a:ln cap="flat" w="38100">
            <a:solidFill>
              <a:srgbClr val="070707"/>
            </a:solidFill>
            <a:prstDash val="solid"/>
            <a:headEnd type="none" len="sm" w="sm"/>
            <a:tailEnd type="arrow" len="sm" w="med"/>
          </a:ln>
        </p:spPr>
      </p:sp>
      <p:sp>
        <p:nvSpPr>
          <p:cNvPr name="AutoShape 44" id="44"/>
          <p:cNvSpPr/>
          <p:nvPr/>
        </p:nvSpPr>
        <p:spPr>
          <a:xfrm flipV="true">
            <a:off x="4546771" y="2213378"/>
            <a:ext cx="3118485" cy="787832"/>
          </a:xfrm>
          <a:prstGeom prst="line">
            <a:avLst/>
          </a:prstGeom>
          <a:ln cap="flat" w="38100">
            <a:solidFill>
              <a:srgbClr val="070707"/>
            </a:solidFill>
            <a:prstDash val="solid"/>
            <a:headEnd type="none" len="sm" w="sm"/>
            <a:tailEnd type="arrow" len="sm" w="med"/>
          </a:ln>
        </p:spPr>
      </p:sp>
      <p:grpSp>
        <p:nvGrpSpPr>
          <p:cNvPr name="Group 45" id="45"/>
          <p:cNvGrpSpPr/>
          <p:nvPr/>
        </p:nvGrpSpPr>
        <p:grpSpPr>
          <a:xfrm rot="0">
            <a:off x="-3869871" y="6162660"/>
            <a:ext cx="8856016" cy="3263392"/>
            <a:chOff x="0" y="0"/>
            <a:chExt cx="1336482" cy="492486"/>
          </a:xfrm>
        </p:grpSpPr>
        <p:sp>
          <p:nvSpPr>
            <p:cNvPr name="Freeform 46" id="46"/>
            <p:cNvSpPr/>
            <p:nvPr/>
          </p:nvSpPr>
          <p:spPr>
            <a:xfrm flipH="false" flipV="false" rot="0">
              <a:off x="14062" y="5256"/>
              <a:ext cx="1308358" cy="487230"/>
            </a:xfrm>
            <a:custGeom>
              <a:avLst/>
              <a:gdLst/>
              <a:ahLst/>
              <a:cxnLst/>
              <a:rect r="r" b="b" t="t" l="l"/>
              <a:pathLst>
                <a:path h="487230" w="1308358">
                  <a:moveTo>
                    <a:pt x="671772" y="7710"/>
                  </a:moveTo>
                  <a:lnTo>
                    <a:pt x="1304827" y="474264"/>
                  </a:lnTo>
                  <a:cubicBezTo>
                    <a:pt x="1307325" y="476105"/>
                    <a:pt x="1308358" y="479342"/>
                    <a:pt x="1307389" y="482290"/>
                  </a:cubicBezTo>
                  <a:cubicBezTo>
                    <a:pt x="1306420" y="485237"/>
                    <a:pt x="1303668" y="487230"/>
                    <a:pt x="1300565" y="487230"/>
                  </a:cubicBezTo>
                  <a:lnTo>
                    <a:pt x="7793" y="487230"/>
                  </a:lnTo>
                  <a:cubicBezTo>
                    <a:pt x="4690" y="487230"/>
                    <a:pt x="1938" y="485237"/>
                    <a:pt x="969" y="482290"/>
                  </a:cubicBezTo>
                  <a:cubicBezTo>
                    <a:pt x="0" y="479342"/>
                    <a:pt x="1033" y="476105"/>
                    <a:pt x="3531" y="474264"/>
                  </a:cubicBezTo>
                  <a:lnTo>
                    <a:pt x="636586" y="7710"/>
                  </a:lnTo>
                  <a:cubicBezTo>
                    <a:pt x="647047" y="0"/>
                    <a:pt x="661310" y="0"/>
                    <a:pt x="671772" y="7710"/>
                  </a:cubicBezTo>
                  <a:close/>
                </a:path>
              </a:pathLst>
            </a:custGeom>
            <a:solidFill>
              <a:srgbClr val="004AAD"/>
            </a:solidFill>
          </p:spPr>
        </p:sp>
        <p:sp>
          <p:nvSpPr>
            <p:cNvPr name="TextBox 47" id="47"/>
            <p:cNvSpPr txBox="true"/>
            <p:nvPr/>
          </p:nvSpPr>
          <p:spPr>
            <a:xfrm>
              <a:off x="208825" y="171504"/>
              <a:ext cx="918831" cy="285804"/>
            </a:xfrm>
            <a:prstGeom prst="rect">
              <a:avLst/>
            </a:prstGeom>
          </p:spPr>
          <p:txBody>
            <a:bodyPr anchor="ctr" rtlCol="false" tIns="50800" lIns="50800" bIns="50800" rIns="50800"/>
            <a:lstStyle/>
            <a:p>
              <a:pPr algn="ctr">
                <a:lnSpc>
                  <a:spcPts val="2520"/>
                </a:lnSpc>
              </a:pPr>
            </a:p>
          </p:txBody>
        </p:sp>
      </p:grpSp>
      <p:grpSp>
        <p:nvGrpSpPr>
          <p:cNvPr name="Group 48" id="48"/>
          <p:cNvGrpSpPr/>
          <p:nvPr/>
        </p:nvGrpSpPr>
        <p:grpSpPr>
          <a:xfrm rot="0">
            <a:off x="-2135640" y="6583680"/>
            <a:ext cx="8856016" cy="3263392"/>
            <a:chOff x="0" y="0"/>
            <a:chExt cx="1336482" cy="492486"/>
          </a:xfrm>
        </p:grpSpPr>
        <p:sp>
          <p:nvSpPr>
            <p:cNvPr name="Freeform 49" id="49"/>
            <p:cNvSpPr/>
            <p:nvPr/>
          </p:nvSpPr>
          <p:spPr>
            <a:xfrm flipH="false" flipV="false" rot="0">
              <a:off x="14062" y="5256"/>
              <a:ext cx="1308358" cy="487230"/>
            </a:xfrm>
            <a:custGeom>
              <a:avLst/>
              <a:gdLst/>
              <a:ahLst/>
              <a:cxnLst/>
              <a:rect r="r" b="b" t="t" l="l"/>
              <a:pathLst>
                <a:path h="487230" w="1308358">
                  <a:moveTo>
                    <a:pt x="671772" y="7710"/>
                  </a:moveTo>
                  <a:lnTo>
                    <a:pt x="1304827" y="474264"/>
                  </a:lnTo>
                  <a:cubicBezTo>
                    <a:pt x="1307325" y="476105"/>
                    <a:pt x="1308358" y="479342"/>
                    <a:pt x="1307389" y="482290"/>
                  </a:cubicBezTo>
                  <a:cubicBezTo>
                    <a:pt x="1306420" y="485237"/>
                    <a:pt x="1303668" y="487230"/>
                    <a:pt x="1300565" y="487230"/>
                  </a:cubicBezTo>
                  <a:lnTo>
                    <a:pt x="7793" y="487230"/>
                  </a:lnTo>
                  <a:cubicBezTo>
                    <a:pt x="4690" y="487230"/>
                    <a:pt x="1938" y="485237"/>
                    <a:pt x="969" y="482290"/>
                  </a:cubicBezTo>
                  <a:cubicBezTo>
                    <a:pt x="0" y="479342"/>
                    <a:pt x="1033" y="476105"/>
                    <a:pt x="3531" y="474264"/>
                  </a:cubicBezTo>
                  <a:lnTo>
                    <a:pt x="636586" y="7710"/>
                  </a:lnTo>
                  <a:cubicBezTo>
                    <a:pt x="647047" y="0"/>
                    <a:pt x="661310" y="0"/>
                    <a:pt x="671772" y="7710"/>
                  </a:cubicBezTo>
                  <a:close/>
                </a:path>
              </a:pathLst>
            </a:custGeom>
            <a:solidFill>
              <a:srgbClr val="004AAD"/>
            </a:solidFill>
          </p:spPr>
        </p:sp>
        <p:sp>
          <p:nvSpPr>
            <p:cNvPr name="TextBox 50" id="50"/>
            <p:cNvSpPr txBox="true"/>
            <p:nvPr/>
          </p:nvSpPr>
          <p:spPr>
            <a:xfrm>
              <a:off x="208825" y="171504"/>
              <a:ext cx="918831" cy="285804"/>
            </a:xfrm>
            <a:prstGeom prst="rect">
              <a:avLst/>
            </a:prstGeom>
          </p:spPr>
          <p:txBody>
            <a:bodyPr anchor="ctr" rtlCol="false" tIns="50800" lIns="50800" bIns="50800" rIns="50800"/>
            <a:lstStyle/>
            <a:p>
              <a:pPr algn="ctr">
                <a:lnSpc>
                  <a:spcPts val="2520"/>
                </a:lnSpc>
              </a:pPr>
            </a:p>
          </p:txBody>
        </p:sp>
      </p:grpSp>
      <p:grpSp>
        <p:nvGrpSpPr>
          <p:cNvPr name="Group 51" id="51"/>
          <p:cNvGrpSpPr/>
          <p:nvPr/>
        </p:nvGrpSpPr>
        <p:grpSpPr>
          <a:xfrm rot="0">
            <a:off x="203440" y="203440"/>
            <a:ext cx="528080" cy="528080"/>
            <a:chOff x="0" y="0"/>
            <a:chExt cx="195585" cy="195585"/>
          </a:xfrm>
        </p:grpSpPr>
        <p:sp>
          <p:nvSpPr>
            <p:cNvPr name="Freeform 52" id="52"/>
            <p:cNvSpPr/>
            <p:nvPr/>
          </p:nvSpPr>
          <p:spPr>
            <a:xfrm flipH="false" flipV="false" rot="0">
              <a:off x="0" y="0"/>
              <a:ext cx="195585" cy="195585"/>
            </a:xfrm>
            <a:custGeom>
              <a:avLst/>
              <a:gdLst/>
              <a:ahLst/>
              <a:cxnLst/>
              <a:rect r="r" b="b" t="t" l="l"/>
              <a:pathLst>
                <a:path h="195585" w="195585">
                  <a:moveTo>
                    <a:pt x="97793" y="0"/>
                  </a:moveTo>
                  <a:lnTo>
                    <a:pt x="97793" y="0"/>
                  </a:lnTo>
                  <a:cubicBezTo>
                    <a:pt x="123729" y="0"/>
                    <a:pt x="148603" y="10303"/>
                    <a:pt x="166942" y="28643"/>
                  </a:cubicBezTo>
                  <a:cubicBezTo>
                    <a:pt x="185282" y="46982"/>
                    <a:pt x="195585" y="71856"/>
                    <a:pt x="195585" y="97793"/>
                  </a:cubicBezTo>
                  <a:lnTo>
                    <a:pt x="195585" y="97793"/>
                  </a:lnTo>
                  <a:cubicBezTo>
                    <a:pt x="195585" y="123729"/>
                    <a:pt x="185282" y="148603"/>
                    <a:pt x="166942" y="166942"/>
                  </a:cubicBezTo>
                  <a:cubicBezTo>
                    <a:pt x="148603" y="185282"/>
                    <a:pt x="123729" y="195585"/>
                    <a:pt x="97793" y="195585"/>
                  </a:cubicBezTo>
                  <a:lnTo>
                    <a:pt x="97793" y="195585"/>
                  </a:lnTo>
                  <a:cubicBezTo>
                    <a:pt x="71856" y="195585"/>
                    <a:pt x="46982" y="185282"/>
                    <a:pt x="28643" y="166942"/>
                  </a:cubicBezTo>
                  <a:cubicBezTo>
                    <a:pt x="10303" y="148603"/>
                    <a:pt x="0" y="123729"/>
                    <a:pt x="0" y="97793"/>
                  </a:cubicBezTo>
                  <a:lnTo>
                    <a:pt x="0" y="97793"/>
                  </a:lnTo>
                  <a:cubicBezTo>
                    <a:pt x="0" y="71856"/>
                    <a:pt x="10303" y="46982"/>
                    <a:pt x="28643" y="28643"/>
                  </a:cubicBezTo>
                  <a:cubicBezTo>
                    <a:pt x="46982" y="10303"/>
                    <a:pt x="71856" y="0"/>
                    <a:pt x="97793" y="0"/>
                  </a:cubicBezTo>
                  <a:close/>
                </a:path>
              </a:pathLst>
            </a:custGeom>
            <a:solidFill>
              <a:srgbClr val="004AAD"/>
            </a:solidFill>
          </p:spPr>
        </p:sp>
        <p:sp>
          <p:nvSpPr>
            <p:cNvPr name="TextBox 53" id="53"/>
            <p:cNvSpPr txBox="true"/>
            <p:nvPr/>
          </p:nvSpPr>
          <p:spPr>
            <a:xfrm>
              <a:off x="0" y="-57150"/>
              <a:ext cx="195585" cy="252735"/>
            </a:xfrm>
            <a:prstGeom prst="rect">
              <a:avLst/>
            </a:prstGeom>
          </p:spPr>
          <p:txBody>
            <a:bodyPr anchor="ctr" rtlCol="false" tIns="50800" lIns="50800" bIns="50800" rIns="50800"/>
            <a:lstStyle/>
            <a:p>
              <a:pPr algn="ctr">
                <a:lnSpc>
                  <a:spcPts val="252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06329" y="2769451"/>
            <a:ext cx="3479812" cy="1776298"/>
            <a:chOff x="0" y="0"/>
            <a:chExt cx="1288819" cy="657888"/>
          </a:xfrm>
        </p:grpSpPr>
        <p:sp>
          <p:nvSpPr>
            <p:cNvPr name="Freeform 3" id="3"/>
            <p:cNvSpPr/>
            <p:nvPr/>
          </p:nvSpPr>
          <p:spPr>
            <a:xfrm flipH="false" flipV="false" rot="0">
              <a:off x="0" y="0"/>
              <a:ext cx="1288819" cy="657888"/>
            </a:xfrm>
            <a:custGeom>
              <a:avLst/>
              <a:gdLst/>
              <a:ahLst/>
              <a:cxnLst/>
              <a:rect r="r" b="b" t="t" l="l"/>
              <a:pathLst>
                <a:path h="657888" w="1288819">
                  <a:moveTo>
                    <a:pt x="55620" y="0"/>
                  </a:moveTo>
                  <a:lnTo>
                    <a:pt x="1233199" y="0"/>
                  </a:lnTo>
                  <a:cubicBezTo>
                    <a:pt x="1247950" y="0"/>
                    <a:pt x="1262098" y="5860"/>
                    <a:pt x="1272529" y="16291"/>
                  </a:cubicBezTo>
                  <a:cubicBezTo>
                    <a:pt x="1282959" y="26722"/>
                    <a:pt x="1288819" y="40869"/>
                    <a:pt x="1288819" y="55620"/>
                  </a:cubicBezTo>
                  <a:lnTo>
                    <a:pt x="1288819" y="602268"/>
                  </a:lnTo>
                  <a:cubicBezTo>
                    <a:pt x="1288819" y="617019"/>
                    <a:pt x="1282959" y="631167"/>
                    <a:pt x="1272529" y="641597"/>
                  </a:cubicBezTo>
                  <a:cubicBezTo>
                    <a:pt x="1262098" y="652028"/>
                    <a:pt x="1247950" y="657888"/>
                    <a:pt x="1233199" y="657888"/>
                  </a:cubicBezTo>
                  <a:lnTo>
                    <a:pt x="55620" y="657888"/>
                  </a:lnTo>
                  <a:cubicBezTo>
                    <a:pt x="40869" y="657888"/>
                    <a:pt x="26722" y="652028"/>
                    <a:pt x="16291" y="641597"/>
                  </a:cubicBezTo>
                  <a:cubicBezTo>
                    <a:pt x="5860" y="631167"/>
                    <a:pt x="0" y="617019"/>
                    <a:pt x="0" y="602268"/>
                  </a:cubicBezTo>
                  <a:lnTo>
                    <a:pt x="0" y="55620"/>
                  </a:lnTo>
                  <a:cubicBezTo>
                    <a:pt x="0" y="40869"/>
                    <a:pt x="5860" y="26722"/>
                    <a:pt x="16291" y="16291"/>
                  </a:cubicBezTo>
                  <a:cubicBezTo>
                    <a:pt x="26722" y="5860"/>
                    <a:pt x="40869" y="0"/>
                    <a:pt x="55620" y="0"/>
                  </a:cubicBezTo>
                  <a:close/>
                </a:path>
              </a:pathLst>
            </a:custGeom>
            <a:solidFill>
              <a:srgbClr val="EEEEEE"/>
            </a:solidFill>
          </p:spPr>
        </p:sp>
        <p:sp>
          <p:nvSpPr>
            <p:cNvPr name="TextBox 4" id="4"/>
            <p:cNvSpPr txBox="true"/>
            <p:nvPr/>
          </p:nvSpPr>
          <p:spPr>
            <a:xfrm>
              <a:off x="0" y="-28575"/>
              <a:ext cx="1288819" cy="686463"/>
            </a:xfrm>
            <a:prstGeom prst="rect">
              <a:avLst/>
            </a:prstGeom>
          </p:spPr>
          <p:txBody>
            <a:bodyPr anchor="ctr" rtlCol="false" tIns="50800" lIns="50800" bIns="50800" rIns="50800"/>
            <a:lstStyle/>
            <a:p>
              <a:pPr algn="l">
                <a:lnSpc>
                  <a:spcPts val="2520"/>
                </a:lnSpc>
              </a:pPr>
              <a:r>
                <a:rPr lang="en-US" sz="1800">
                  <a:solidFill>
                    <a:srgbClr val="070707"/>
                  </a:solidFill>
                  <a:latin typeface="Canva Sans"/>
                  <a:ea typeface="Canva Sans"/>
                  <a:cs typeface="Canva Sans"/>
                  <a:sym typeface="Canva Sans"/>
                </a:rPr>
                <a:t>        </a:t>
              </a:r>
            </a:p>
            <a:p>
              <a:pPr algn="l">
                <a:lnSpc>
                  <a:spcPts val="2520"/>
                </a:lnSpc>
              </a:pPr>
              <a:r>
                <a:rPr lang="en-US" sz="1800">
                  <a:solidFill>
                    <a:srgbClr val="070707"/>
                  </a:solidFill>
                  <a:latin typeface="Canva Sans"/>
                  <a:ea typeface="Canva Sans"/>
                  <a:cs typeface="Canva Sans"/>
                  <a:sym typeface="Canva Sans"/>
                </a:rPr>
                <a:t>       Total:  6000</a:t>
              </a:r>
            </a:p>
            <a:p>
              <a:pPr algn="l">
                <a:lnSpc>
                  <a:spcPts val="2520"/>
                </a:lnSpc>
              </a:pPr>
              <a:r>
                <a:rPr lang="en-US" sz="1800">
                  <a:solidFill>
                    <a:srgbClr val="070707"/>
                  </a:solidFill>
                  <a:latin typeface="Canva Sans"/>
                  <a:ea typeface="Canva Sans"/>
                  <a:cs typeface="Canva Sans"/>
                  <a:sym typeface="Canva Sans"/>
                </a:rPr>
                <a:t>        Men’s:  3547</a:t>
              </a:r>
            </a:p>
            <a:p>
              <a:pPr algn="l">
                <a:lnSpc>
                  <a:spcPts val="2520"/>
                </a:lnSpc>
              </a:pPr>
              <a:r>
                <a:rPr lang="en-US" sz="1800">
                  <a:solidFill>
                    <a:srgbClr val="070707"/>
                  </a:solidFill>
                  <a:latin typeface="Canva Sans"/>
                  <a:ea typeface="Canva Sans"/>
                  <a:cs typeface="Canva Sans"/>
                  <a:sym typeface="Canva Sans"/>
                </a:rPr>
                <a:t>        Women’s:  2453</a:t>
              </a:r>
            </a:p>
          </p:txBody>
        </p:sp>
      </p:grpSp>
      <p:sp>
        <p:nvSpPr>
          <p:cNvPr name="TextBox 5" id="5"/>
          <p:cNvSpPr txBox="true"/>
          <p:nvPr/>
        </p:nvSpPr>
        <p:spPr>
          <a:xfrm rot="0">
            <a:off x="1064894" y="1016958"/>
            <a:ext cx="7623812" cy="742315"/>
          </a:xfrm>
          <a:prstGeom prst="rect">
            <a:avLst/>
          </a:prstGeom>
        </p:spPr>
        <p:txBody>
          <a:bodyPr anchor="t" rtlCol="false" tIns="0" lIns="0" bIns="0" rIns="0">
            <a:spAutoFit/>
          </a:bodyPr>
          <a:lstStyle/>
          <a:p>
            <a:pPr algn="ctr">
              <a:lnSpc>
                <a:spcPts val="5600"/>
              </a:lnSpc>
            </a:pPr>
            <a:r>
              <a:rPr lang="en-US" sz="5600" b="true">
                <a:solidFill>
                  <a:srgbClr val="070707"/>
                </a:solidFill>
                <a:latin typeface="Oswald Bold"/>
                <a:ea typeface="Oswald Bold"/>
                <a:cs typeface="Oswald Bold"/>
                <a:sym typeface="Oswald Bold"/>
              </a:rPr>
              <a:t>VILLAGE PROFILE</a:t>
            </a:r>
          </a:p>
        </p:txBody>
      </p:sp>
      <p:sp>
        <p:nvSpPr>
          <p:cNvPr name="TextBox 6" id="6"/>
          <p:cNvSpPr txBox="true"/>
          <p:nvPr/>
        </p:nvSpPr>
        <p:spPr>
          <a:xfrm rot="0">
            <a:off x="1227688" y="2920371"/>
            <a:ext cx="2597549" cy="325755"/>
          </a:xfrm>
          <a:prstGeom prst="rect">
            <a:avLst/>
          </a:prstGeom>
        </p:spPr>
        <p:txBody>
          <a:bodyPr anchor="t" rtlCol="false" tIns="0" lIns="0" bIns="0" rIns="0">
            <a:spAutoFit/>
          </a:bodyPr>
          <a:lstStyle/>
          <a:p>
            <a:pPr algn="l">
              <a:lnSpc>
                <a:spcPts val="2520"/>
              </a:lnSpc>
            </a:pPr>
            <a:r>
              <a:rPr lang="en-US" sz="1800">
                <a:solidFill>
                  <a:srgbClr val="070707"/>
                </a:solidFill>
                <a:latin typeface="Poppins"/>
                <a:ea typeface="Poppins"/>
                <a:cs typeface="Poppins"/>
                <a:sym typeface="Poppins"/>
              </a:rPr>
              <a:t>POPULATION</a:t>
            </a:r>
          </a:p>
        </p:txBody>
      </p:sp>
      <p:grpSp>
        <p:nvGrpSpPr>
          <p:cNvPr name="Group 7" id="7"/>
          <p:cNvGrpSpPr/>
          <p:nvPr/>
        </p:nvGrpSpPr>
        <p:grpSpPr>
          <a:xfrm rot="5400000">
            <a:off x="495713" y="3348274"/>
            <a:ext cx="1255767" cy="859066"/>
            <a:chOff x="0" y="0"/>
            <a:chExt cx="403005" cy="275694"/>
          </a:xfrm>
        </p:grpSpPr>
        <p:sp>
          <p:nvSpPr>
            <p:cNvPr name="Freeform 8" id="8"/>
            <p:cNvSpPr/>
            <p:nvPr/>
          </p:nvSpPr>
          <p:spPr>
            <a:xfrm flipH="false" flipV="false" rot="0">
              <a:off x="71009" y="78256"/>
              <a:ext cx="260986" cy="197438"/>
            </a:xfrm>
            <a:custGeom>
              <a:avLst/>
              <a:gdLst/>
              <a:ahLst/>
              <a:cxnLst/>
              <a:rect r="r" b="b" t="t" l="l"/>
              <a:pathLst>
                <a:path h="197438" w="260986">
                  <a:moveTo>
                    <a:pt x="221441" y="46178"/>
                  </a:moveTo>
                  <a:lnTo>
                    <a:pt x="241048" y="73004"/>
                  </a:lnTo>
                  <a:cubicBezTo>
                    <a:pt x="258436" y="96795"/>
                    <a:pt x="260986" y="128336"/>
                    <a:pt x="247646" y="154611"/>
                  </a:cubicBezTo>
                  <a:cubicBezTo>
                    <a:pt x="234305" y="180885"/>
                    <a:pt x="207336" y="197438"/>
                    <a:pt x="177868" y="197438"/>
                  </a:cubicBezTo>
                  <a:lnTo>
                    <a:pt x="83118" y="197438"/>
                  </a:lnTo>
                  <a:cubicBezTo>
                    <a:pt x="53651" y="197438"/>
                    <a:pt x="26682" y="180885"/>
                    <a:pt x="13341" y="154611"/>
                  </a:cubicBezTo>
                  <a:cubicBezTo>
                    <a:pt x="0" y="128336"/>
                    <a:pt x="2550" y="96795"/>
                    <a:pt x="19939" y="73004"/>
                  </a:cubicBezTo>
                  <a:lnTo>
                    <a:pt x="39546" y="46178"/>
                  </a:lnTo>
                  <a:cubicBezTo>
                    <a:pt x="60758" y="17156"/>
                    <a:pt x="94546" y="0"/>
                    <a:pt x="130493" y="0"/>
                  </a:cubicBezTo>
                  <a:cubicBezTo>
                    <a:pt x="166441" y="0"/>
                    <a:pt x="200229" y="17156"/>
                    <a:pt x="221441" y="46178"/>
                  </a:cubicBezTo>
                  <a:close/>
                </a:path>
              </a:pathLst>
            </a:custGeom>
            <a:solidFill>
              <a:srgbClr val="004AAD"/>
            </a:solidFill>
          </p:spPr>
        </p:sp>
        <p:sp>
          <p:nvSpPr>
            <p:cNvPr name="TextBox 9" id="9"/>
            <p:cNvSpPr txBox="true"/>
            <p:nvPr/>
          </p:nvSpPr>
          <p:spPr>
            <a:xfrm>
              <a:off x="62969" y="70851"/>
              <a:ext cx="277066" cy="185151"/>
            </a:xfrm>
            <a:prstGeom prst="rect">
              <a:avLst/>
            </a:prstGeom>
          </p:spPr>
          <p:txBody>
            <a:bodyPr anchor="ctr" rtlCol="false" tIns="50800" lIns="50800" bIns="50800" rIns="50800"/>
            <a:lstStyle/>
            <a:p>
              <a:pPr algn="ctr">
                <a:lnSpc>
                  <a:spcPts val="2520"/>
                </a:lnSpc>
              </a:pPr>
            </a:p>
          </p:txBody>
        </p:sp>
      </p:grpSp>
      <p:grpSp>
        <p:nvGrpSpPr>
          <p:cNvPr name="Group 10" id="10"/>
          <p:cNvGrpSpPr/>
          <p:nvPr/>
        </p:nvGrpSpPr>
        <p:grpSpPr>
          <a:xfrm rot="0">
            <a:off x="1027438" y="4758408"/>
            <a:ext cx="3749350" cy="1503417"/>
            <a:chOff x="0" y="0"/>
            <a:chExt cx="1388648" cy="556821"/>
          </a:xfrm>
        </p:grpSpPr>
        <p:sp>
          <p:nvSpPr>
            <p:cNvPr name="Freeform 11" id="11"/>
            <p:cNvSpPr/>
            <p:nvPr/>
          </p:nvSpPr>
          <p:spPr>
            <a:xfrm flipH="false" flipV="false" rot="0">
              <a:off x="0" y="0"/>
              <a:ext cx="1388648" cy="556821"/>
            </a:xfrm>
            <a:custGeom>
              <a:avLst/>
              <a:gdLst/>
              <a:ahLst/>
              <a:cxnLst/>
              <a:rect r="r" b="b" t="t" l="l"/>
              <a:pathLst>
                <a:path h="556821" w="1388648">
                  <a:moveTo>
                    <a:pt x="51622" y="0"/>
                  </a:moveTo>
                  <a:lnTo>
                    <a:pt x="1337026" y="0"/>
                  </a:lnTo>
                  <a:cubicBezTo>
                    <a:pt x="1365536" y="0"/>
                    <a:pt x="1388648" y="23112"/>
                    <a:pt x="1388648" y="51622"/>
                  </a:cubicBezTo>
                  <a:lnTo>
                    <a:pt x="1388648" y="505199"/>
                  </a:lnTo>
                  <a:cubicBezTo>
                    <a:pt x="1388648" y="533709"/>
                    <a:pt x="1365536" y="556821"/>
                    <a:pt x="1337026" y="556821"/>
                  </a:cubicBezTo>
                  <a:lnTo>
                    <a:pt x="51622" y="556821"/>
                  </a:lnTo>
                  <a:cubicBezTo>
                    <a:pt x="23112" y="556821"/>
                    <a:pt x="0" y="533709"/>
                    <a:pt x="0" y="505199"/>
                  </a:cubicBezTo>
                  <a:lnTo>
                    <a:pt x="0" y="51622"/>
                  </a:lnTo>
                  <a:cubicBezTo>
                    <a:pt x="0" y="23112"/>
                    <a:pt x="23112" y="0"/>
                    <a:pt x="51622" y="0"/>
                  </a:cubicBezTo>
                  <a:close/>
                </a:path>
              </a:pathLst>
            </a:custGeom>
            <a:solidFill>
              <a:srgbClr val="EEEEEE"/>
            </a:solidFill>
          </p:spPr>
        </p:sp>
        <p:sp>
          <p:nvSpPr>
            <p:cNvPr name="TextBox 12" id="12"/>
            <p:cNvSpPr txBox="true"/>
            <p:nvPr/>
          </p:nvSpPr>
          <p:spPr>
            <a:xfrm>
              <a:off x="0" y="-57150"/>
              <a:ext cx="1388648" cy="613971"/>
            </a:xfrm>
            <a:prstGeom prst="rect">
              <a:avLst/>
            </a:prstGeom>
          </p:spPr>
          <p:txBody>
            <a:bodyPr anchor="ctr" rtlCol="false" tIns="50800" lIns="50800" bIns="50800" rIns="50800"/>
            <a:lstStyle/>
            <a:p>
              <a:pPr algn="ctr">
                <a:lnSpc>
                  <a:spcPts val="2520"/>
                </a:lnSpc>
              </a:pPr>
            </a:p>
          </p:txBody>
        </p:sp>
      </p:grpSp>
      <p:sp>
        <p:nvSpPr>
          <p:cNvPr name="TextBox 13" id="13"/>
          <p:cNvSpPr txBox="true"/>
          <p:nvPr/>
        </p:nvSpPr>
        <p:spPr>
          <a:xfrm rot="0">
            <a:off x="1622029" y="4853658"/>
            <a:ext cx="3045637" cy="1554480"/>
          </a:xfrm>
          <a:prstGeom prst="rect">
            <a:avLst/>
          </a:prstGeom>
        </p:spPr>
        <p:txBody>
          <a:bodyPr anchor="t" rtlCol="false" tIns="0" lIns="0" bIns="0" rIns="0">
            <a:spAutoFit/>
          </a:bodyPr>
          <a:lstStyle/>
          <a:p>
            <a:pPr algn="l">
              <a:lnSpc>
                <a:spcPts val="2520"/>
              </a:lnSpc>
            </a:pPr>
            <a:r>
              <a:rPr lang="en-US" sz="1800">
                <a:solidFill>
                  <a:srgbClr val="070707"/>
                </a:solidFill>
                <a:latin typeface="Canva Sans"/>
                <a:ea typeface="Canva Sans"/>
                <a:cs typeface="Canva Sans"/>
                <a:sym typeface="Canva Sans"/>
              </a:rPr>
              <a:t>Literacy Rate:</a:t>
            </a:r>
          </a:p>
          <a:p>
            <a:pPr algn="l" marL="388620" indent="-194310" lvl="1">
              <a:lnSpc>
                <a:spcPts val="2520"/>
              </a:lnSpc>
              <a:buFont typeface="Arial"/>
              <a:buChar char="•"/>
            </a:pPr>
            <a:r>
              <a:rPr lang="en-US" sz="1800">
                <a:solidFill>
                  <a:srgbClr val="070707"/>
                </a:solidFill>
                <a:latin typeface="Canva Sans"/>
                <a:ea typeface="Canva Sans"/>
                <a:cs typeface="Canva Sans"/>
                <a:sym typeface="Canva Sans"/>
              </a:rPr>
              <a:t>Overall ~63%</a:t>
            </a:r>
          </a:p>
          <a:p>
            <a:pPr algn="l" marL="388620" indent="-194310" lvl="1">
              <a:lnSpc>
                <a:spcPts val="2520"/>
              </a:lnSpc>
              <a:buFont typeface="Arial"/>
              <a:buChar char="•"/>
            </a:pPr>
            <a:r>
              <a:rPr lang="en-US" sz="1800">
                <a:solidFill>
                  <a:srgbClr val="070707"/>
                </a:solidFill>
                <a:latin typeface="Canva Sans"/>
                <a:ea typeface="Canva Sans"/>
                <a:cs typeface="Canva Sans"/>
                <a:sym typeface="Canva Sans"/>
              </a:rPr>
              <a:t>Male Literacy: ~75%</a:t>
            </a:r>
          </a:p>
          <a:p>
            <a:pPr algn="l" marL="388620" indent="-194310" lvl="1">
              <a:lnSpc>
                <a:spcPts val="2520"/>
              </a:lnSpc>
              <a:buFont typeface="Arial"/>
              <a:buChar char="•"/>
            </a:pPr>
            <a:r>
              <a:rPr lang="en-US" sz="1800">
                <a:solidFill>
                  <a:srgbClr val="070707"/>
                </a:solidFill>
                <a:latin typeface="Canva Sans"/>
                <a:ea typeface="Canva Sans"/>
                <a:cs typeface="Canva Sans"/>
                <a:sym typeface="Canva Sans"/>
              </a:rPr>
              <a:t>Female Literacy: ~50%</a:t>
            </a:r>
          </a:p>
          <a:p>
            <a:pPr algn="l">
              <a:lnSpc>
                <a:spcPts val="2520"/>
              </a:lnSpc>
            </a:pPr>
          </a:p>
        </p:txBody>
      </p:sp>
      <p:grpSp>
        <p:nvGrpSpPr>
          <p:cNvPr name="Group 14" id="14"/>
          <p:cNvGrpSpPr/>
          <p:nvPr/>
        </p:nvGrpSpPr>
        <p:grpSpPr>
          <a:xfrm rot="5400000">
            <a:off x="495713" y="5080584"/>
            <a:ext cx="1255767" cy="859066"/>
            <a:chOff x="0" y="0"/>
            <a:chExt cx="403005" cy="275694"/>
          </a:xfrm>
        </p:grpSpPr>
        <p:sp>
          <p:nvSpPr>
            <p:cNvPr name="Freeform 15" id="15"/>
            <p:cNvSpPr/>
            <p:nvPr/>
          </p:nvSpPr>
          <p:spPr>
            <a:xfrm flipH="false" flipV="false" rot="0">
              <a:off x="71009" y="78256"/>
              <a:ext cx="260986" cy="197438"/>
            </a:xfrm>
            <a:custGeom>
              <a:avLst/>
              <a:gdLst/>
              <a:ahLst/>
              <a:cxnLst/>
              <a:rect r="r" b="b" t="t" l="l"/>
              <a:pathLst>
                <a:path h="197438" w="260986">
                  <a:moveTo>
                    <a:pt x="221441" y="46178"/>
                  </a:moveTo>
                  <a:lnTo>
                    <a:pt x="241048" y="73004"/>
                  </a:lnTo>
                  <a:cubicBezTo>
                    <a:pt x="258436" y="96795"/>
                    <a:pt x="260986" y="128336"/>
                    <a:pt x="247646" y="154611"/>
                  </a:cubicBezTo>
                  <a:cubicBezTo>
                    <a:pt x="234305" y="180885"/>
                    <a:pt x="207336" y="197438"/>
                    <a:pt x="177868" y="197438"/>
                  </a:cubicBezTo>
                  <a:lnTo>
                    <a:pt x="83118" y="197438"/>
                  </a:lnTo>
                  <a:cubicBezTo>
                    <a:pt x="53651" y="197438"/>
                    <a:pt x="26682" y="180885"/>
                    <a:pt x="13341" y="154611"/>
                  </a:cubicBezTo>
                  <a:cubicBezTo>
                    <a:pt x="0" y="128336"/>
                    <a:pt x="2550" y="96795"/>
                    <a:pt x="19939" y="73004"/>
                  </a:cubicBezTo>
                  <a:lnTo>
                    <a:pt x="39546" y="46178"/>
                  </a:lnTo>
                  <a:cubicBezTo>
                    <a:pt x="60758" y="17156"/>
                    <a:pt x="94546" y="0"/>
                    <a:pt x="130493" y="0"/>
                  </a:cubicBezTo>
                  <a:cubicBezTo>
                    <a:pt x="166441" y="0"/>
                    <a:pt x="200229" y="17156"/>
                    <a:pt x="221441" y="46178"/>
                  </a:cubicBezTo>
                  <a:close/>
                </a:path>
              </a:pathLst>
            </a:custGeom>
            <a:solidFill>
              <a:srgbClr val="5E17EB"/>
            </a:solidFill>
          </p:spPr>
        </p:sp>
        <p:sp>
          <p:nvSpPr>
            <p:cNvPr name="TextBox 16" id="16"/>
            <p:cNvSpPr txBox="true"/>
            <p:nvPr/>
          </p:nvSpPr>
          <p:spPr>
            <a:xfrm>
              <a:off x="62969" y="70851"/>
              <a:ext cx="277066" cy="185151"/>
            </a:xfrm>
            <a:prstGeom prst="rect">
              <a:avLst/>
            </a:prstGeom>
          </p:spPr>
          <p:txBody>
            <a:bodyPr anchor="ctr" rtlCol="false" tIns="50800" lIns="50800" bIns="50800" rIns="50800"/>
            <a:lstStyle/>
            <a:p>
              <a:pPr algn="ctr">
                <a:lnSpc>
                  <a:spcPts val="2520"/>
                </a:lnSpc>
              </a:pPr>
            </a:p>
          </p:txBody>
        </p:sp>
      </p:grpSp>
      <p:grpSp>
        <p:nvGrpSpPr>
          <p:cNvPr name="Group 17" id="17"/>
          <p:cNvGrpSpPr/>
          <p:nvPr/>
        </p:nvGrpSpPr>
        <p:grpSpPr>
          <a:xfrm rot="0">
            <a:off x="5406346" y="2853696"/>
            <a:ext cx="3749350" cy="1503417"/>
            <a:chOff x="0" y="0"/>
            <a:chExt cx="1388648" cy="556821"/>
          </a:xfrm>
        </p:grpSpPr>
        <p:sp>
          <p:nvSpPr>
            <p:cNvPr name="Freeform 18" id="18"/>
            <p:cNvSpPr/>
            <p:nvPr/>
          </p:nvSpPr>
          <p:spPr>
            <a:xfrm flipH="false" flipV="false" rot="0">
              <a:off x="0" y="0"/>
              <a:ext cx="1388648" cy="556821"/>
            </a:xfrm>
            <a:custGeom>
              <a:avLst/>
              <a:gdLst/>
              <a:ahLst/>
              <a:cxnLst/>
              <a:rect r="r" b="b" t="t" l="l"/>
              <a:pathLst>
                <a:path h="556821" w="1388648">
                  <a:moveTo>
                    <a:pt x="51622" y="0"/>
                  </a:moveTo>
                  <a:lnTo>
                    <a:pt x="1337026" y="0"/>
                  </a:lnTo>
                  <a:cubicBezTo>
                    <a:pt x="1365536" y="0"/>
                    <a:pt x="1388648" y="23112"/>
                    <a:pt x="1388648" y="51622"/>
                  </a:cubicBezTo>
                  <a:lnTo>
                    <a:pt x="1388648" y="505199"/>
                  </a:lnTo>
                  <a:cubicBezTo>
                    <a:pt x="1388648" y="533709"/>
                    <a:pt x="1365536" y="556821"/>
                    <a:pt x="1337026" y="556821"/>
                  </a:cubicBezTo>
                  <a:lnTo>
                    <a:pt x="51622" y="556821"/>
                  </a:lnTo>
                  <a:cubicBezTo>
                    <a:pt x="23112" y="556821"/>
                    <a:pt x="0" y="533709"/>
                    <a:pt x="0" y="505199"/>
                  </a:cubicBezTo>
                  <a:lnTo>
                    <a:pt x="0" y="51622"/>
                  </a:lnTo>
                  <a:cubicBezTo>
                    <a:pt x="0" y="23112"/>
                    <a:pt x="23112" y="0"/>
                    <a:pt x="51622" y="0"/>
                  </a:cubicBezTo>
                  <a:close/>
                </a:path>
              </a:pathLst>
            </a:custGeom>
            <a:solidFill>
              <a:srgbClr val="EEEEEE"/>
            </a:solidFill>
          </p:spPr>
        </p:sp>
        <p:sp>
          <p:nvSpPr>
            <p:cNvPr name="TextBox 19" id="19"/>
            <p:cNvSpPr txBox="true"/>
            <p:nvPr/>
          </p:nvSpPr>
          <p:spPr>
            <a:xfrm>
              <a:off x="0" y="-57150"/>
              <a:ext cx="1388648" cy="613971"/>
            </a:xfrm>
            <a:prstGeom prst="rect">
              <a:avLst/>
            </a:prstGeom>
          </p:spPr>
          <p:txBody>
            <a:bodyPr anchor="ctr" rtlCol="false" tIns="50800" lIns="50800" bIns="50800" rIns="50800"/>
            <a:lstStyle/>
            <a:p>
              <a:pPr algn="ctr">
                <a:lnSpc>
                  <a:spcPts val="2520"/>
                </a:lnSpc>
              </a:pPr>
            </a:p>
          </p:txBody>
        </p:sp>
      </p:grpSp>
      <p:sp>
        <p:nvSpPr>
          <p:cNvPr name="TextBox 20" id="20"/>
          <p:cNvSpPr txBox="true"/>
          <p:nvPr/>
        </p:nvSpPr>
        <p:spPr>
          <a:xfrm rot="0">
            <a:off x="6034633" y="3121348"/>
            <a:ext cx="2597549" cy="1554480"/>
          </a:xfrm>
          <a:prstGeom prst="rect">
            <a:avLst/>
          </a:prstGeom>
        </p:spPr>
        <p:txBody>
          <a:bodyPr anchor="t" rtlCol="false" tIns="0" lIns="0" bIns="0" rIns="0">
            <a:spAutoFit/>
          </a:bodyPr>
          <a:lstStyle/>
          <a:p>
            <a:pPr algn="l">
              <a:lnSpc>
                <a:spcPts val="2520"/>
              </a:lnSpc>
            </a:pPr>
            <a:r>
              <a:rPr lang="en-US" sz="1800">
                <a:solidFill>
                  <a:srgbClr val="070707"/>
                </a:solidFill>
                <a:latin typeface="Canva Sans"/>
                <a:ea typeface="Canva Sans"/>
                <a:cs typeface="Canva Sans"/>
                <a:sym typeface="Canva Sans"/>
              </a:rPr>
              <a:t>AREA</a:t>
            </a:r>
          </a:p>
          <a:p>
            <a:pPr algn="l">
              <a:lnSpc>
                <a:spcPts val="2520"/>
              </a:lnSpc>
            </a:pPr>
          </a:p>
          <a:p>
            <a:pPr algn="l" marL="388620" indent="-194310" lvl="1">
              <a:lnSpc>
                <a:spcPts val="2520"/>
              </a:lnSpc>
              <a:buFont typeface="Arial"/>
              <a:buChar char="•"/>
            </a:pPr>
            <a:r>
              <a:rPr lang="en-US" sz="1800">
                <a:solidFill>
                  <a:srgbClr val="070707"/>
                </a:solidFill>
                <a:latin typeface="Canva Sans"/>
                <a:ea typeface="Canva Sans"/>
                <a:cs typeface="Canva Sans"/>
                <a:sym typeface="Canva Sans"/>
              </a:rPr>
              <a:t> About 16.61 sq. km</a:t>
            </a:r>
          </a:p>
          <a:p>
            <a:pPr algn="l">
              <a:lnSpc>
                <a:spcPts val="2520"/>
              </a:lnSpc>
            </a:pPr>
          </a:p>
          <a:p>
            <a:pPr algn="l">
              <a:lnSpc>
                <a:spcPts val="2520"/>
              </a:lnSpc>
            </a:pPr>
          </a:p>
        </p:txBody>
      </p:sp>
      <p:grpSp>
        <p:nvGrpSpPr>
          <p:cNvPr name="Group 21" id="21"/>
          <p:cNvGrpSpPr/>
          <p:nvPr/>
        </p:nvGrpSpPr>
        <p:grpSpPr>
          <a:xfrm rot="5400000">
            <a:off x="4778462" y="3175871"/>
            <a:ext cx="1255767" cy="859066"/>
            <a:chOff x="0" y="0"/>
            <a:chExt cx="403005" cy="275694"/>
          </a:xfrm>
        </p:grpSpPr>
        <p:sp>
          <p:nvSpPr>
            <p:cNvPr name="Freeform 22" id="22"/>
            <p:cNvSpPr/>
            <p:nvPr/>
          </p:nvSpPr>
          <p:spPr>
            <a:xfrm flipH="false" flipV="false" rot="0">
              <a:off x="71009" y="78256"/>
              <a:ext cx="260986" cy="197438"/>
            </a:xfrm>
            <a:custGeom>
              <a:avLst/>
              <a:gdLst/>
              <a:ahLst/>
              <a:cxnLst/>
              <a:rect r="r" b="b" t="t" l="l"/>
              <a:pathLst>
                <a:path h="197438" w="260986">
                  <a:moveTo>
                    <a:pt x="221441" y="46178"/>
                  </a:moveTo>
                  <a:lnTo>
                    <a:pt x="241048" y="73004"/>
                  </a:lnTo>
                  <a:cubicBezTo>
                    <a:pt x="258436" y="96795"/>
                    <a:pt x="260986" y="128336"/>
                    <a:pt x="247646" y="154611"/>
                  </a:cubicBezTo>
                  <a:cubicBezTo>
                    <a:pt x="234305" y="180885"/>
                    <a:pt x="207336" y="197438"/>
                    <a:pt x="177868" y="197438"/>
                  </a:cubicBezTo>
                  <a:lnTo>
                    <a:pt x="83118" y="197438"/>
                  </a:lnTo>
                  <a:cubicBezTo>
                    <a:pt x="53651" y="197438"/>
                    <a:pt x="26682" y="180885"/>
                    <a:pt x="13341" y="154611"/>
                  </a:cubicBezTo>
                  <a:cubicBezTo>
                    <a:pt x="0" y="128336"/>
                    <a:pt x="2550" y="96795"/>
                    <a:pt x="19939" y="73004"/>
                  </a:cubicBezTo>
                  <a:lnTo>
                    <a:pt x="39546" y="46178"/>
                  </a:lnTo>
                  <a:cubicBezTo>
                    <a:pt x="60758" y="17156"/>
                    <a:pt x="94546" y="0"/>
                    <a:pt x="130493" y="0"/>
                  </a:cubicBezTo>
                  <a:cubicBezTo>
                    <a:pt x="166441" y="0"/>
                    <a:pt x="200229" y="17156"/>
                    <a:pt x="221441" y="46178"/>
                  </a:cubicBezTo>
                  <a:close/>
                </a:path>
              </a:pathLst>
            </a:custGeom>
            <a:solidFill>
              <a:srgbClr val="5E17EB"/>
            </a:solidFill>
          </p:spPr>
        </p:sp>
        <p:sp>
          <p:nvSpPr>
            <p:cNvPr name="TextBox 23" id="23"/>
            <p:cNvSpPr txBox="true"/>
            <p:nvPr/>
          </p:nvSpPr>
          <p:spPr>
            <a:xfrm>
              <a:off x="62969" y="70851"/>
              <a:ext cx="277066" cy="185151"/>
            </a:xfrm>
            <a:prstGeom prst="rect">
              <a:avLst/>
            </a:prstGeom>
          </p:spPr>
          <p:txBody>
            <a:bodyPr anchor="ctr" rtlCol="false" tIns="50800" lIns="50800" bIns="50800" rIns="50800"/>
            <a:lstStyle/>
            <a:p>
              <a:pPr algn="ctr">
                <a:lnSpc>
                  <a:spcPts val="2520"/>
                </a:lnSpc>
              </a:pPr>
            </a:p>
          </p:txBody>
        </p:sp>
      </p:grpSp>
      <p:grpSp>
        <p:nvGrpSpPr>
          <p:cNvPr name="Group 24" id="24"/>
          <p:cNvGrpSpPr/>
          <p:nvPr/>
        </p:nvGrpSpPr>
        <p:grpSpPr>
          <a:xfrm rot="0">
            <a:off x="5310187" y="4758408"/>
            <a:ext cx="3749350" cy="1503417"/>
            <a:chOff x="0" y="0"/>
            <a:chExt cx="1388648" cy="556821"/>
          </a:xfrm>
        </p:grpSpPr>
        <p:sp>
          <p:nvSpPr>
            <p:cNvPr name="Freeform 25" id="25"/>
            <p:cNvSpPr/>
            <p:nvPr/>
          </p:nvSpPr>
          <p:spPr>
            <a:xfrm flipH="false" flipV="false" rot="0">
              <a:off x="0" y="0"/>
              <a:ext cx="1388648" cy="556821"/>
            </a:xfrm>
            <a:custGeom>
              <a:avLst/>
              <a:gdLst/>
              <a:ahLst/>
              <a:cxnLst/>
              <a:rect r="r" b="b" t="t" l="l"/>
              <a:pathLst>
                <a:path h="556821" w="1388648">
                  <a:moveTo>
                    <a:pt x="51622" y="0"/>
                  </a:moveTo>
                  <a:lnTo>
                    <a:pt x="1337026" y="0"/>
                  </a:lnTo>
                  <a:cubicBezTo>
                    <a:pt x="1365536" y="0"/>
                    <a:pt x="1388648" y="23112"/>
                    <a:pt x="1388648" y="51622"/>
                  </a:cubicBezTo>
                  <a:lnTo>
                    <a:pt x="1388648" y="505199"/>
                  </a:lnTo>
                  <a:cubicBezTo>
                    <a:pt x="1388648" y="533709"/>
                    <a:pt x="1365536" y="556821"/>
                    <a:pt x="1337026" y="556821"/>
                  </a:cubicBezTo>
                  <a:lnTo>
                    <a:pt x="51622" y="556821"/>
                  </a:lnTo>
                  <a:cubicBezTo>
                    <a:pt x="23112" y="556821"/>
                    <a:pt x="0" y="533709"/>
                    <a:pt x="0" y="505199"/>
                  </a:cubicBezTo>
                  <a:lnTo>
                    <a:pt x="0" y="51622"/>
                  </a:lnTo>
                  <a:cubicBezTo>
                    <a:pt x="0" y="23112"/>
                    <a:pt x="23112" y="0"/>
                    <a:pt x="51622" y="0"/>
                  </a:cubicBezTo>
                  <a:close/>
                </a:path>
              </a:pathLst>
            </a:custGeom>
            <a:solidFill>
              <a:srgbClr val="EEEEEE"/>
            </a:solidFill>
          </p:spPr>
        </p:sp>
        <p:sp>
          <p:nvSpPr>
            <p:cNvPr name="TextBox 26" id="26"/>
            <p:cNvSpPr txBox="true"/>
            <p:nvPr/>
          </p:nvSpPr>
          <p:spPr>
            <a:xfrm>
              <a:off x="0" y="-57150"/>
              <a:ext cx="1388648" cy="613971"/>
            </a:xfrm>
            <a:prstGeom prst="rect">
              <a:avLst/>
            </a:prstGeom>
          </p:spPr>
          <p:txBody>
            <a:bodyPr anchor="ctr" rtlCol="false" tIns="50800" lIns="50800" bIns="50800" rIns="50800"/>
            <a:lstStyle/>
            <a:p>
              <a:pPr algn="ctr">
                <a:lnSpc>
                  <a:spcPts val="2520"/>
                </a:lnSpc>
              </a:pPr>
            </a:p>
          </p:txBody>
        </p:sp>
      </p:grpSp>
      <p:sp>
        <p:nvSpPr>
          <p:cNvPr name="TextBox 27" id="27"/>
          <p:cNvSpPr txBox="true"/>
          <p:nvPr/>
        </p:nvSpPr>
        <p:spPr>
          <a:xfrm rot="0">
            <a:off x="6034633" y="4853658"/>
            <a:ext cx="2987447" cy="1554480"/>
          </a:xfrm>
          <a:prstGeom prst="rect">
            <a:avLst/>
          </a:prstGeom>
        </p:spPr>
        <p:txBody>
          <a:bodyPr anchor="t" rtlCol="false" tIns="0" lIns="0" bIns="0" rIns="0">
            <a:spAutoFit/>
          </a:bodyPr>
          <a:lstStyle/>
          <a:p>
            <a:pPr algn="l">
              <a:lnSpc>
                <a:spcPts val="2520"/>
              </a:lnSpc>
            </a:pPr>
            <a:r>
              <a:rPr lang="en-US" sz="1800">
                <a:solidFill>
                  <a:srgbClr val="070707"/>
                </a:solidFill>
                <a:latin typeface="Canva Sans"/>
                <a:ea typeface="Canva Sans"/>
                <a:cs typeface="Canva Sans"/>
                <a:sym typeface="Canva Sans"/>
              </a:rPr>
              <a:t>Main Occupations:</a:t>
            </a:r>
          </a:p>
          <a:p>
            <a:pPr algn="l">
              <a:lnSpc>
                <a:spcPts val="2520"/>
              </a:lnSpc>
            </a:pPr>
            <a:r>
              <a:rPr lang="en-US" sz="1800">
                <a:solidFill>
                  <a:srgbClr val="070707"/>
                </a:solidFill>
                <a:latin typeface="Canva Sans"/>
                <a:ea typeface="Canva Sans"/>
                <a:cs typeface="Canva Sans"/>
                <a:sym typeface="Canva Sans"/>
              </a:rPr>
              <a:t>Agriculture, animal husbandry, and seasonal labor migration</a:t>
            </a:r>
          </a:p>
          <a:p>
            <a:pPr algn="l">
              <a:lnSpc>
                <a:spcPts val="2520"/>
              </a:lnSpc>
            </a:pPr>
          </a:p>
        </p:txBody>
      </p:sp>
      <p:grpSp>
        <p:nvGrpSpPr>
          <p:cNvPr name="Group 28" id="28"/>
          <p:cNvGrpSpPr/>
          <p:nvPr/>
        </p:nvGrpSpPr>
        <p:grpSpPr>
          <a:xfrm rot="5400000">
            <a:off x="4778462" y="5080584"/>
            <a:ext cx="1255767" cy="859066"/>
            <a:chOff x="0" y="0"/>
            <a:chExt cx="403005" cy="275694"/>
          </a:xfrm>
        </p:grpSpPr>
        <p:sp>
          <p:nvSpPr>
            <p:cNvPr name="Freeform 29" id="29"/>
            <p:cNvSpPr/>
            <p:nvPr/>
          </p:nvSpPr>
          <p:spPr>
            <a:xfrm flipH="false" flipV="false" rot="0">
              <a:off x="71009" y="78256"/>
              <a:ext cx="260986" cy="197438"/>
            </a:xfrm>
            <a:custGeom>
              <a:avLst/>
              <a:gdLst/>
              <a:ahLst/>
              <a:cxnLst/>
              <a:rect r="r" b="b" t="t" l="l"/>
              <a:pathLst>
                <a:path h="197438" w="260986">
                  <a:moveTo>
                    <a:pt x="221441" y="46178"/>
                  </a:moveTo>
                  <a:lnTo>
                    <a:pt x="241048" y="73004"/>
                  </a:lnTo>
                  <a:cubicBezTo>
                    <a:pt x="258436" y="96795"/>
                    <a:pt x="260986" y="128336"/>
                    <a:pt x="247646" y="154611"/>
                  </a:cubicBezTo>
                  <a:cubicBezTo>
                    <a:pt x="234305" y="180885"/>
                    <a:pt x="207336" y="197438"/>
                    <a:pt x="177868" y="197438"/>
                  </a:cubicBezTo>
                  <a:lnTo>
                    <a:pt x="83118" y="197438"/>
                  </a:lnTo>
                  <a:cubicBezTo>
                    <a:pt x="53651" y="197438"/>
                    <a:pt x="26682" y="180885"/>
                    <a:pt x="13341" y="154611"/>
                  </a:cubicBezTo>
                  <a:cubicBezTo>
                    <a:pt x="0" y="128336"/>
                    <a:pt x="2550" y="96795"/>
                    <a:pt x="19939" y="73004"/>
                  </a:cubicBezTo>
                  <a:lnTo>
                    <a:pt x="39546" y="46178"/>
                  </a:lnTo>
                  <a:cubicBezTo>
                    <a:pt x="60758" y="17156"/>
                    <a:pt x="94546" y="0"/>
                    <a:pt x="130493" y="0"/>
                  </a:cubicBezTo>
                  <a:cubicBezTo>
                    <a:pt x="166441" y="0"/>
                    <a:pt x="200229" y="17156"/>
                    <a:pt x="221441" y="46178"/>
                  </a:cubicBezTo>
                  <a:close/>
                </a:path>
              </a:pathLst>
            </a:custGeom>
            <a:solidFill>
              <a:srgbClr val="004AAD"/>
            </a:solidFill>
          </p:spPr>
        </p:sp>
        <p:sp>
          <p:nvSpPr>
            <p:cNvPr name="TextBox 30" id="30"/>
            <p:cNvSpPr txBox="true"/>
            <p:nvPr/>
          </p:nvSpPr>
          <p:spPr>
            <a:xfrm>
              <a:off x="62969" y="70851"/>
              <a:ext cx="277066" cy="185151"/>
            </a:xfrm>
            <a:prstGeom prst="rect">
              <a:avLst/>
            </a:prstGeom>
          </p:spPr>
          <p:txBody>
            <a:bodyPr anchor="ctr" rtlCol="false" tIns="50800" lIns="50800" bIns="50800" rIns="50800"/>
            <a:lstStyle/>
            <a:p>
              <a:pPr algn="ctr">
                <a:lnSpc>
                  <a:spcPts val="2520"/>
                </a:lnSpc>
              </a:pPr>
            </a:p>
          </p:txBody>
        </p:sp>
      </p:grpSp>
      <p:grpSp>
        <p:nvGrpSpPr>
          <p:cNvPr name="Group 31" id="31"/>
          <p:cNvGrpSpPr/>
          <p:nvPr/>
        </p:nvGrpSpPr>
        <p:grpSpPr>
          <a:xfrm rot="-2861767">
            <a:off x="-946508" y="-241678"/>
            <a:ext cx="2399639" cy="1331190"/>
            <a:chOff x="0" y="0"/>
            <a:chExt cx="812800" cy="450898"/>
          </a:xfrm>
        </p:grpSpPr>
        <p:sp>
          <p:nvSpPr>
            <p:cNvPr name="Freeform 32" id="32"/>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004AAD"/>
            </a:solidFill>
          </p:spPr>
        </p:sp>
        <p:sp>
          <p:nvSpPr>
            <p:cNvPr name="TextBox 33" id="33"/>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grpSp>
        <p:nvGrpSpPr>
          <p:cNvPr name="Group 34" id="34"/>
          <p:cNvGrpSpPr/>
          <p:nvPr/>
        </p:nvGrpSpPr>
        <p:grpSpPr>
          <a:xfrm rot="7770483">
            <a:off x="8401455" y="6454754"/>
            <a:ext cx="2399639" cy="1331190"/>
            <a:chOff x="0" y="0"/>
            <a:chExt cx="812800" cy="450898"/>
          </a:xfrm>
        </p:grpSpPr>
        <p:sp>
          <p:nvSpPr>
            <p:cNvPr name="Freeform 35" id="35"/>
            <p:cNvSpPr/>
            <p:nvPr/>
          </p:nvSpPr>
          <p:spPr>
            <a:xfrm flipH="false" flipV="false" rot="0">
              <a:off x="42106" y="35887"/>
              <a:ext cx="728587" cy="415011"/>
            </a:xfrm>
            <a:custGeom>
              <a:avLst/>
              <a:gdLst/>
              <a:ahLst/>
              <a:cxnLst/>
              <a:rect r="r" b="b" t="t" l="l"/>
              <a:pathLst>
                <a:path h="415011" w="728587">
                  <a:moveTo>
                    <a:pt x="418294" y="24026"/>
                  </a:moveTo>
                  <a:lnTo>
                    <a:pt x="716694" y="355098"/>
                  </a:lnTo>
                  <a:cubicBezTo>
                    <a:pt x="726185" y="365628"/>
                    <a:pt x="728588" y="380760"/>
                    <a:pt x="722825" y="393712"/>
                  </a:cubicBezTo>
                  <a:cubicBezTo>
                    <a:pt x="717062" y="406665"/>
                    <a:pt x="704214" y="415011"/>
                    <a:pt x="690037" y="415011"/>
                  </a:cubicBezTo>
                  <a:lnTo>
                    <a:pt x="38551" y="415011"/>
                  </a:lnTo>
                  <a:cubicBezTo>
                    <a:pt x="24374" y="415011"/>
                    <a:pt x="11526" y="406665"/>
                    <a:pt x="5763" y="393712"/>
                  </a:cubicBezTo>
                  <a:cubicBezTo>
                    <a:pt x="0" y="380760"/>
                    <a:pt x="2403" y="365628"/>
                    <a:pt x="11894" y="355098"/>
                  </a:cubicBezTo>
                  <a:lnTo>
                    <a:pt x="310294" y="24026"/>
                  </a:lnTo>
                  <a:cubicBezTo>
                    <a:pt x="324079" y="8731"/>
                    <a:pt x="343704" y="0"/>
                    <a:pt x="364294" y="0"/>
                  </a:cubicBezTo>
                  <a:cubicBezTo>
                    <a:pt x="384884" y="0"/>
                    <a:pt x="404509" y="8731"/>
                    <a:pt x="418294" y="24026"/>
                  </a:cubicBezTo>
                  <a:close/>
                </a:path>
              </a:pathLst>
            </a:custGeom>
            <a:solidFill>
              <a:srgbClr val="004AAD"/>
            </a:solidFill>
          </p:spPr>
        </p:sp>
        <p:sp>
          <p:nvSpPr>
            <p:cNvPr name="TextBox 36" id="36"/>
            <p:cNvSpPr txBox="true"/>
            <p:nvPr/>
          </p:nvSpPr>
          <p:spPr>
            <a:xfrm>
              <a:off x="127000" y="152195"/>
              <a:ext cx="558800" cy="266495"/>
            </a:xfrm>
            <a:prstGeom prst="rect">
              <a:avLst/>
            </a:prstGeom>
          </p:spPr>
          <p:txBody>
            <a:bodyPr anchor="ctr" rtlCol="false" tIns="50800" lIns="50800" bIns="50800" rIns="50800"/>
            <a:lstStyle/>
            <a:p>
              <a:pPr algn="ctr">
                <a:lnSpc>
                  <a:spcPts val="2520"/>
                </a:lnSpc>
              </a:pPr>
            </a:p>
          </p:txBody>
        </p:sp>
      </p:grpSp>
      <p:sp>
        <p:nvSpPr>
          <p:cNvPr name="Freeform 37" id="37"/>
          <p:cNvSpPr/>
          <p:nvPr/>
        </p:nvSpPr>
        <p:spPr>
          <a:xfrm flipH="false" flipV="false" rot="2469640">
            <a:off x="8488446" y="2119642"/>
            <a:ext cx="2701057" cy="117864"/>
          </a:xfrm>
          <a:custGeom>
            <a:avLst/>
            <a:gdLst/>
            <a:ahLst/>
            <a:cxnLst/>
            <a:rect r="r" b="b" t="t" l="l"/>
            <a:pathLst>
              <a:path h="117864" w="2701057">
                <a:moveTo>
                  <a:pt x="0" y="0"/>
                </a:moveTo>
                <a:lnTo>
                  <a:pt x="2701057" y="0"/>
                </a:lnTo>
                <a:lnTo>
                  <a:pt x="2701057" y="117864"/>
                </a:lnTo>
                <a:lnTo>
                  <a:pt x="0" y="11786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8" id="38"/>
          <p:cNvGrpSpPr/>
          <p:nvPr/>
        </p:nvGrpSpPr>
        <p:grpSpPr>
          <a:xfrm rot="5400000">
            <a:off x="155542" y="3884998"/>
            <a:ext cx="3222058" cy="7541001"/>
            <a:chOff x="0" y="0"/>
            <a:chExt cx="1091368" cy="2554270"/>
          </a:xfrm>
        </p:grpSpPr>
        <p:sp>
          <p:nvSpPr>
            <p:cNvPr name="Freeform 39" id="39"/>
            <p:cNvSpPr/>
            <p:nvPr/>
          </p:nvSpPr>
          <p:spPr>
            <a:xfrm flipH="false" flipV="false" rot="0">
              <a:off x="9485" y="48592"/>
              <a:ext cx="1072397" cy="2505678"/>
            </a:xfrm>
            <a:custGeom>
              <a:avLst/>
              <a:gdLst/>
              <a:ahLst/>
              <a:cxnLst/>
              <a:rect r="r" b="b" t="t" l="l"/>
              <a:pathLst>
                <a:path h="2505678" w="1072397">
                  <a:moveTo>
                    <a:pt x="548749" y="10152"/>
                  </a:moveTo>
                  <a:lnTo>
                    <a:pt x="1069333" y="2446934"/>
                  </a:lnTo>
                  <a:cubicBezTo>
                    <a:pt x="1072398" y="2461279"/>
                    <a:pt x="1068818" y="2476241"/>
                    <a:pt x="1059592" y="2487646"/>
                  </a:cubicBezTo>
                  <a:cubicBezTo>
                    <a:pt x="1050366" y="2499051"/>
                    <a:pt x="1036482" y="2505678"/>
                    <a:pt x="1021813" y="2505678"/>
                  </a:cubicBezTo>
                  <a:lnTo>
                    <a:pt x="50585" y="2505678"/>
                  </a:lnTo>
                  <a:cubicBezTo>
                    <a:pt x="35916" y="2505678"/>
                    <a:pt x="22031" y="2499051"/>
                    <a:pt x="12806" y="2487646"/>
                  </a:cubicBezTo>
                  <a:cubicBezTo>
                    <a:pt x="3580" y="2476241"/>
                    <a:pt x="0" y="2461279"/>
                    <a:pt x="3065" y="2446934"/>
                  </a:cubicBezTo>
                  <a:lnTo>
                    <a:pt x="523649" y="10152"/>
                  </a:lnTo>
                  <a:cubicBezTo>
                    <a:pt x="524914" y="4231"/>
                    <a:pt x="530145" y="0"/>
                    <a:pt x="536199" y="0"/>
                  </a:cubicBezTo>
                  <a:cubicBezTo>
                    <a:pt x="542253" y="0"/>
                    <a:pt x="547484" y="4231"/>
                    <a:pt x="548749" y="10152"/>
                  </a:cubicBezTo>
                  <a:close/>
                </a:path>
              </a:pathLst>
            </a:custGeom>
            <a:solidFill>
              <a:srgbClr val="1A0C67"/>
            </a:solidFill>
          </p:spPr>
        </p:sp>
        <p:sp>
          <p:nvSpPr>
            <p:cNvPr name="TextBox 40" id="40"/>
            <p:cNvSpPr txBox="true"/>
            <p:nvPr/>
          </p:nvSpPr>
          <p:spPr>
            <a:xfrm>
              <a:off x="170526" y="1128761"/>
              <a:ext cx="750315" cy="1243061"/>
            </a:xfrm>
            <a:prstGeom prst="rect">
              <a:avLst/>
            </a:prstGeom>
          </p:spPr>
          <p:txBody>
            <a:bodyPr anchor="ctr" rtlCol="false" tIns="50800" lIns="50800" bIns="50800" rIns="50800"/>
            <a:lstStyle/>
            <a:p>
              <a:pPr algn="ctr">
                <a:lnSpc>
                  <a:spcPts val="2520"/>
                </a:lnSpc>
              </a:pPr>
            </a:p>
          </p:txBody>
        </p:sp>
      </p:grpSp>
      <p:grpSp>
        <p:nvGrpSpPr>
          <p:cNvPr name="Group 41" id="41"/>
          <p:cNvGrpSpPr/>
          <p:nvPr/>
        </p:nvGrpSpPr>
        <p:grpSpPr>
          <a:xfrm rot="0">
            <a:off x="8324435" y="33875"/>
            <a:ext cx="1395289" cy="1395289"/>
            <a:chOff x="0" y="0"/>
            <a:chExt cx="812800" cy="812800"/>
          </a:xfrm>
        </p:grpSpPr>
        <p:sp>
          <p:nvSpPr>
            <p:cNvPr name="Freeform 42" id="4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463768" y="300838"/>
            <a:ext cx="5455258" cy="1255395"/>
          </a:xfrm>
          <a:prstGeom prst="rect">
            <a:avLst/>
          </a:prstGeom>
        </p:spPr>
        <p:txBody>
          <a:bodyPr anchor="t" rtlCol="false" tIns="0" lIns="0" bIns="0" rIns="0">
            <a:spAutoFit/>
          </a:bodyPr>
          <a:lstStyle/>
          <a:p>
            <a:pPr algn="l">
              <a:lnSpc>
                <a:spcPts val="4800"/>
              </a:lnSpc>
            </a:pPr>
            <a:r>
              <a:rPr lang="en-US" sz="4800" b="true">
                <a:solidFill>
                  <a:srgbClr val="070707"/>
                </a:solidFill>
                <a:latin typeface="Oswald Bold"/>
                <a:ea typeface="Oswald Bold"/>
                <a:cs typeface="Oswald Bold"/>
                <a:sym typeface="Oswald Bold"/>
              </a:rPr>
              <a:t>CURRENT INFRASTRUCTUIRE</a:t>
            </a:r>
          </a:p>
        </p:txBody>
      </p:sp>
      <p:grpSp>
        <p:nvGrpSpPr>
          <p:cNvPr name="Group 3" id="3"/>
          <p:cNvGrpSpPr/>
          <p:nvPr/>
        </p:nvGrpSpPr>
        <p:grpSpPr>
          <a:xfrm rot="5400000">
            <a:off x="-4676898" y="1606679"/>
            <a:ext cx="9353795" cy="4101841"/>
            <a:chOff x="0" y="0"/>
            <a:chExt cx="1411603" cy="619018"/>
          </a:xfrm>
        </p:grpSpPr>
        <p:sp>
          <p:nvSpPr>
            <p:cNvPr name="Freeform 4" id="4"/>
            <p:cNvSpPr/>
            <p:nvPr/>
          </p:nvSpPr>
          <p:spPr>
            <a:xfrm flipH="false" flipV="false" rot="0">
              <a:off x="12260" y="5837"/>
              <a:ext cx="1387082" cy="613182"/>
            </a:xfrm>
            <a:custGeom>
              <a:avLst/>
              <a:gdLst/>
              <a:ahLst/>
              <a:cxnLst/>
              <a:rect r="r" b="b" t="t" l="l"/>
              <a:pathLst>
                <a:path h="613182" w="1387082">
                  <a:moveTo>
                    <a:pt x="709098" y="7807"/>
                  </a:moveTo>
                  <a:lnTo>
                    <a:pt x="1383786" y="599538"/>
                  </a:lnTo>
                  <a:cubicBezTo>
                    <a:pt x="1386225" y="601676"/>
                    <a:pt x="1387083" y="605101"/>
                    <a:pt x="1385940" y="608137"/>
                  </a:cubicBezTo>
                  <a:cubicBezTo>
                    <a:pt x="1384798" y="611172"/>
                    <a:pt x="1381894" y="613181"/>
                    <a:pt x="1378651" y="613181"/>
                  </a:cubicBezTo>
                  <a:lnTo>
                    <a:pt x="8432" y="613181"/>
                  </a:lnTo>
                  <a:cubicBezTo>
                    <a:pt x="5189" y="613181"/>
                    <a:pt x="2285" y="611172"/>
                    <a:pt x="1143" y="608137"/>
                  </a:cubicBezTo>
                  <a:cubicBezTo>
                    <a:pt x="0" y="605101"/>
                    <a:pt x="858" y="601676"/>
                    <a:pt x="3296" y="599538"/>
                  </a:cubicBezTo>
                  <a:lnTo>
                    <a:pt x="677985" y="7807"/>
                  </a:lnTo>
                  <a:cubicBezTo>
                    <a:pt x="686887" y="0"/>
                    <a:pt x="700196" y="0"/>
                    <a:pt x="709098" y="7807"/>
                  </a:cubicBezTo>
                  <a:close/>
                </a:path>
              </a:pathLst>
            </a:custGeom>
            <a:solidFill>
              <a:srgbClr val="EEEEEE"/>
            </a:solidFill>
          </p:spPr>
        </p:sp>
        <p:sp>
          <p:nvSpPr>
            <p:cNvPr name="TextBox 5" id="5"/>
            <p:cNvSpPr txBox="true"/>
            <p:nvPr/>
          </p:nvSpPr>
          <p:spPr>
            <a:xfrm>
              <a:off x="220563" y="230251"/>
              <a:ext cx="970477" cy="344551"/>
            </a:xfrm>
            <a:prstGeom prst="rect">
              <a:avLst/>
            </a:prstGeom>
          </p:spPr>
          <p:txBody>
            <a:bodyPr anchor="ctr" rtlCol="false" tIns="50800" lIns="50800" bIns="50800" rIns="50800"/>
            <a:lstStyle/>
            <a:p>
              <a:pPr algn="ctr">
                <a:lnSpc>
                  <a:spcPts val="2520"/>
                </a:lnSpc>
              </a:pPr>
            </a:p>
          </p:txBody>
        </p:sp>
      </p:grpSp>
      <p:sp>
        <p:nvSpPr>
          <p:cNvPr name="Freeform 6" id="6"/>
          <p:cNvSpPr/>
          <p:nvPr/>
        </p:nvSpPr>
        <p:spPr>
          <a:xfrm flipH="false" flipV="false" rot="-5399999">
            <a:off x="783235" y="5751411"/>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4605323" y="2067917"/>
            <a:ext cx="3967228" cy="687897"/>
          </a:xfrm>
          <a:prstGeom prst="rect">
            <a:avLst/>
          </a:prstGeom>
        </p:spPr>
        <p:txBody>
          <a:bodyPr anchor="t" rtlCol="false" tIns="0" lIns="0" bIns="0" rIns="0">
            <a:spAutoFit/>
          </a:bodyPr>
          <a:lstStyle/>
          <a:p>
            <a:pPr algn="l" marL="270130" indent="-135065" lvl="1">
              <a:lnSpc>
                <a:spcPts val="1751"/>
              </a:lnSpc>
              <a:buFont typeface="Arial"/>
              <a:buChar char="•"/>
            </a:pPr>
            <a:r>
              <a:rPr lang="en-US" sz="1251">
                <a:solidFill>
                  <a:srgbClr val="070707"/>
                </a:solidFill>
                <a:latin typeface="Canva Sans"/>
                <a:ea typeface="Canva Sans"/>
                <a:cs typeface="Canva Sans"/>
                <a:sym typeface="Canva Sans"/>
              </a:rPr>
              <a:t>Major access via NH27 and NH52</a:t>
            </a:r>
          </a:p>
          <a:p>
            <a:pPr algn="l" marL="270130" indent="-135065" lvl="1">
              <a:lnSpc>
                <a:spcPts val="1751"/>
              </a:lnSpc>
              <a:buFont typeface="Arial"/>
              <a:buChar char="•"/>
            </a:pPr>
            <a:r>
              <a:rPr lang="en-US" sz="1251">
                <a:solidFill>
                  <a:srgbClr val="070707"/>
                </a:solidFill>
                <a:latin typeface="Canva Sans"/>
                <a:ea typeface="Canva Sans"/>
                <a:cs typeface="Canva Sans"/>
                <a:sym typeface="Canva Sans"/>
              </a:rPr>
              <a:t>Internal roads largely unpaved (kaccha), challenging during monsoons</a:t>
            </a:r>
          </a:p>
          <a:p>
            <a:pPr algn="l">
              <a:lnSpc>
                <a:spcPts val="72"/>
              </a:lnSpc>
            </a:pPr>
          </a:p>
        </p:txBody>
      </p:sp>
      <p:grpSp>
        <p:nvGrpSpPr>
          <p:cNvPr name="Group 8" id="8"/>
          <p:cNvGrpSpPr/>
          <p:nvPr/>
        </p:nvGrpSpPr>
        <p:grpSpPr>
          <a:xfrm rot="0">
            <a:off x="1858540" y="2096492"/>
            <a:ext cx="2132745" cy="780554"/>
            <a:chOff x="0" y="0"/>
            <a:chExt cx="1184646" cy="433564"/>
          </a:xfrm>
        </p:grpSpPr>
        <p:sp>
          <p:nvSpPr>
            <p:cNvPr name="Freeform 9" id="9"/>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1A0C67"/>
            </a:solidFill>
          </p:spPr>
        </p:sp>
        <p:sp>
          <p:nvSpPr>
            <p:cNvPr name="TextBox 10" id="10"/>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Roads &amp; Transportation</a:t>
              </a:r>
            </a:p>
          </p:txBody>
        </p:sp>
      </p:grpSp>
      <p:sp>
        <p:nvSpPr>
          <p:cNvPr name="TextBox 11" id="11"/>
          <p:cNvSpPr txBox="true"/>
          <p:nvPr/>
        </p:nvSpPr>
        <p:spPr>
          <a:xfrm rot="0">
            <a:off x="4605323" y="2935506"/>
            <a:ext cx="4974973" cy="826770"/>
          </a:xfrm>
          <a:prstGeom prst="rect">
            <a:avLst/>
          </a:prstGeom>
        </p:spPr>
        <p:txBody>
          <a:bodyPr anchor="t" rtlCol="false" tIns="0" lIns="0" bIns="0" rIns="0">
            <a:spAutoFit/>
          </a:bodyPr>
          <a:lstStyle/>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Connected to the state electricity grid</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Power cuts still frequent</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Limited household use of solar panels despite district solar project presence</a:t>
            </a:r>
          </a:p>
        </p:txBody>
      </p:sp>
      <p:grpSp>
        <p:nvGrpSpPr>
          <p:cNvPr name="Group 12" id="12"/>
          <p:cNvGrpSpPr/>
          <p:nvPr/>
        </p:nvGrpSpPr>
        <p:grpSpPr>
          <a:xfrm rot="0">
            <a:off x="1858540" y="2981721"/>
            <a:ext cx="2132745" cy="780554"/>
            <a:chOff x="0" y="0"/>
            <a:chExt cx="1184646" cy="433564"/>
          </a:xfrm>
        </p:grpSpPr>
        <p:sp>
          <p:nvSpPr>
            <p:cNvPr name="Freeform 13" id="13"/>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070707"/>
            </a:solidFill>
          </p:spPr>
        </p:sp>
        <p:sp>
          <p:nvSpPr>
            <p:cNvPr name="TextBox 14" id="14"/>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Electricity</a:t>
              </a:r>
            </a:p>
          </p:txBody>
        </p:sp>
      </p:grpSp>
      <p:sp>
        <p:nvSpPr>
          <p:cNvPr name="TextBox 15" id="15"/>
          <p:cNvSpPr txBox="true"/>
          <p:nvPr/>
        </p:nvSpPr>
        <p:spPr>
          <a:xfrm rot="0">
            <a:off x="4605323" y="3924200"/>
            <a:ext cx="4040267" cy="690744"/>
          </a:xfrm>
          <a:prstGeom prst="rect">
            <a:avLst/>
          </a:prstGeom>
        </p:spPr>
        <p:txBody>
          <a:bodyPr anchor="t" rtlCol="false" tIns="0" lIns="0" bIns="0" rIns="0">
            <a:spAutoFit/>
          </a:bodyPr>
          <a:lstStyle/>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Wells and hand pumps</a:t>
            </a:r>
          </a:p>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Issues: Seasonal water scarcity and quality concerns</a:t>
            </a:r>
          </a:p>
        </p:txBody>
      </p:sp>
      <p:grpSp>
        <p:nvGrpSpPr>
          <p:cNvPr name="Group 16" id="16"/>
          <p:cNvGrpSpPr/>
          <p:nvPr/>
        </p:nvGrpSpPr>
        <p:grpSpPr>
          <a:xfrm rot="0">
            <a:off x="1858540" y="3867050"/>
            <a:ext cx="2132745" cy="780554"/>
            <a:chOff x="0" y="0"/>
            <a:chExt cx="1184646" cy="433564"/>
          </a:xfrm>
        </p:grpSpPr>
        <p:sp>
          <p:nvSpPr>
            <p:cNvPr name="Freeform 17" id="17"/>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1A0C67"/>
            </a:solidFill>
          </p:spPr>
        </p:sp>
        <p:sp>
          <p:nvSpPr>
            <p:cNvPr name="TextBox 18" id="18"/>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Water</a:t>
              </a:r>
            </a:p>
          </p:txBody>
        </p:sp>
      </p:grpSp>
      <p:sp>
        <p:nvSpPr>
          <p:cNvPr name="TextBox 19" id="19"/>
          <p:cNvSpPr txBox="true"/>
          <p:nvPr/>
        </p:nvSpPr>
        <p:spPr>
          <a:xfrm rot="0">
            <a:off x="4605323" y="4922314"/>
            <a:ext cx="4040267" cy="616977"/>
          </a:xfrm>
          <a:prstGeom prst="rect">
            <a:avLst/>
          </a:prstGeom>
        </p:spPr>
        <p:txBody>
          <a:bodyPr anchor="t" rtlCol="false" tIns="0" lIns="0" bIns="0" rIns="0">
            <a:spAutoFit/>
          </a:bodyPr>
          <a:lstStyle/>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A primary health center exists but lacks staff and equipment</a:t>
            </a:r>
          </a:p>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People travel to towns for specialized care</a:t>
            </a:r>
          </a:p>
        </p:txBody>
      </p:sp>
      <p:sp>
        <p:nvSpPr>
          <p:cNvPr name="TextBox 20" id="20"/>
          <p:cNvSpPr txBox="true"/>
          <p:nvPr/>
        </p:nvSpPr>
        <p:spPr>
          <a:xfrm rot="0">
            <a:off x="4568803" y="5914486"/>
            <a:ext cx="4040267" cy="826527"/>
          </a:xfrm>
          <a:prstGeom prst="rect">
            <a:avLst/>
          </a:prstGeom>
        </p:spPr>
        <p:txBody>
          <a:bodyPr anchor="t" rtlCol="false" tIns="0" lIns="0" bIns="0" rIns="0">
            <a:spAutoFit/>
          </a:bodyPr>
          <a:lstStyle/>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One government senior secondary school and a few primary schools and one secondary School and one private school</a:t>
            </a:r>
          </a:p>
          <a:p>
            <a:pPr algn="l">
              <a:lnSpc>
                <a:spcPts val="1693"/>
              </a:lnSpc>
            </a:pPr>
          </a:p>
        </p:txBody>
      </p:sp>
      <p:grpSp>
        <p:nvGrpSpPr>
          <p:cNvPr name="Group 21" id="21"/>
          <p:cNvGrpSpPr/>
          <p:nvPr/>
        </p:nvGrpSpPr>
        <p:grpSpPr>
          <a:xfrm rot="0">
            <a:off x="1858540" y="4850051"/>
            <a:ext cx="2132745" cy="780554"/>
            <a:chOff x="0" y="0"/>
            <a:chExt cx="1184646" cy="433564"/>
          </a:xfrm>
        </p:grpSpPr>
        <p:sp>
          <p:nvSpPr>
            <p:cNvPr name="Freeform 22" id="22"/>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070707"/>
            </a:solidFill>
          </p:spPr>
        </p:sp>
        <p:sp>
          <p:nvSpPr>
            <p:cNvPr name="TextBox 23" id="23"/>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 Healthcare Facilities</a:t>
              </a:r>
            </a:p>
          </p:txBody>
        </p:sp>
      </p:grpSp>
      <p:grpSp>
        <p:nvGrpSpPr>
          <p:cNvPr name="Group 24" id="24"/>
          <p:cNvGrpSpPr/>
          <p:nvPr/>
        </p:nvGrpSpPr>
        <p:grpSpPr>
          <a:xfrm rot="0">
            <a:off x="1858540" y="5830630"/>
            <a:ext cx="2132745" cy="780554"/>
            <a:chOff x="0" y="0"/>
            <a:chExt cx="1184646" cy="433564"/>
          </a:xfrm>
        </p:grpSpPr>
        <p:sp>
          <p:nvSpPr>
            <p:cNvPr name="Freeform 25" id="25"/>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004AAD"/>
            </a:solidFill>
          </p:spPr>
        </p:sp>
        <p:sp>
          <p:nvSpPr>
            <p:cNvPr name="TextBox 26" id="26"/>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 Education</a:t>
              </a:r>
            </a:p>
          </p:txBody>
        </p:sp>
      </p:grpSp>
      <p:grpSp>
        <p:nvGrpSpPr>
          <p:cNvPr name="Group 27" id="27"/>
          <p:cNvGrpSpPr/>
          <p:nvPr/>
        </p:nvGrpSpPr>
        <p:grpSpPr>
          <a:xfrm rot="0">
            <a:off x="731520" y="621634"/>
            <a:ext cx="528080" cy="528080"/>
            <a:chOff x="0" y="0"/>
            <a:chExt cx="195585" cy="195585"/>
          </a:xfrm>
        </p:grpSpPr>
        <p:sp>
          <p:nvSpPr>
            <p:cNvPr name="Freeform 28" id="28"/>
            <p:cNvSpPr/>
            <p:nvPr/>
          </p:nvSpPr>
          <p:spPr>
            <a:xfrm flipH="false" flipV="false" rot="0">
              <a:off x="0" y="0"/>
              <a:ext cx="195585" cy="195585"/>
            </a:xfrm>
            <a:custGeom>
              <a:avLst/>
              <a:gdLst/>
              <a:ahLst/>
              <a:cxnLst/>
              <a:rect r="r" b="b" t="t" l="l"/>
              <a:pathLst>
                <a:path h="195585" w="195585">
                  <a:moveTo>
                    <a:pt x="97793" y="0"/>
                  </a:moveTo>
                  <a:lnTo>
                    <a:pt x="97793" y="0"/>
                  </a:lnTo>
                  <a:cubicBezTo>
                    <a:pt x="123729" y="0"/>
                    <a:pt x="148603" y="10303"/>
                    <a:pt x="166942" y="28643"/>
                  </a:cubicBezTo>
                  <a:cubicBezTo>
                    <a:pt x="185282" y="46982"/>
                    <a:pt x="195585" y="71856"/>
                    <a:pt x="195585" y="97793"/>
                  </a:cubicBezTo>
                  <a:lnTo>
                    <a:pt x="195585" y="97793"/>
                  </a:lnTo>
                  <a:cubicBezTo>
                    <a:pt x="195585" y="123729"/>
                    <a:pt x="185282" y="148603"/>
                    <a:pt x="166942" y="166942"/>
                  </a:cubicBezTo>
                  <a:cubicBezTo>
                    <a:pt x="148603" y="185282"/>
                    <a:pt x="123729" y="195585"/>
                    <a:pt x="97793" y="195585"/>
                  </a:cubicBezTo>
                  <a:lnTo>
                    <a:pt x="97793" y="195585"/>
                  </a:lnTo>
                  <a:cubicBezTo>
                    <a:pt x="71856" y="195585"/>
                    <a:pt x="46982" y="185282"/>
                    <a:pt x="28643" y="166942"/>
                  </a:cubicBezTo>
                  <a:cubicBezTo>
                    <a:pt x="10303" y="148603"/>
                    <a:pt x="0" y="123729"/>
                    <a:pt x="0" y="97793"/>
                  </a:cubicBezTo>
                  <a:lnTo>
                    <a:pt x="0" y="97793"/>
                  </a:lnTo>
                  <a:cubicBezTo>
                    <a:pt x="0" y="71856"/>
                    <a:pt x="10303" y="46982"/>
                    <a:pt x="28643" y="28643"/>
                  </a:cubicBezTo>
                  <a:cubicBezTo>
                    <a:pt x="46982" y="10303"/>
                    <a:pt x="71856" y="0"/>
                    <a:pt x="97793" y="0"/>
                  </a:cubicBezTo>
                  <a:close/>
                </a:path>
              </a:pathLst>
            </a:custGeom>
            <a:solidFill>
              <a:srgbClr val="004AAD"/>
            </a:solidFill>
          </p:spPr>
        </p:sp>
        <p:sp>
          <p:nvSpPr>
            <p:cNvPr name="TextBox 29" id="29"/>
            <p:cNvSpPr txBox="true"/>
            <p:nvPr/>
          </p:nvSpPr>
          <p:spPr>
            <a:xfrm>
              <a:off x="0" y="-57150"/>
              <a:ext cx="195585" cy="252735"/>
            </a:xfrm>
            <a:prstGeom prst="rect">
              <a:avLst/>
            </a:prstGeom>
          </p:spPr>
          <p:txBody>
            <a:bodyPr anchor="ctr" rtlCol="false" tIns="50800" lIns="50800" bIns="50800" rIns="50800"/>
            <a:lstStyle/>
            <a:p>
              <a:pPr algn="ctr">
                <a:lnSpc>
                  <a:spcPts val="2520"/>
                </a:lnSpc>
              </a:pPr>
            </a:p>
          </p:txBody>
        </p:sp>
      </p:grpSp>
      <p:grpSp>
        <p:nvGrpSpPr>
          <p:cNvPr name="Group 30" id="30"/>
          <p:cNvGrpSpPr/>
          <p:nvPr/>
        </p:nvGrpSpPr>
        <p:grpSpPr>
          <a:xfrm rot="0">
            <a:off x="8358311" y="33875"/>
            <a:ext cx="1395289" cy="1395289"/>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564512" y="387556"/>
            <a:ext cx="5455258" cy="1255395"/>
          </a:xfrm>
          <a:prstGeom prst="rect">
            <a:avLst/>
          </a:prstGeom>
        </p:spPr>
        <p:txBody>
          <a:bodyPr anchor="t" rtlCol="false" tIns="0" lIns="0" bIns="0" rIns="0">
            <a:spAutoFit/>
          </a:bodyPr>
          <a:lstStyle/>
          <a:p>
            <a:pPr algn="l">
              <a:lnSpc>
                <a:spcPts val="4800"/>
              </a:lnSpc>
            </a:pPr>
            <a:r>
              <a:rPr lang="en-US" sz="4800" b="true">
                <a:solidFill>
                  <a:srgbClr val="070707"/>
                </a:solidFill>
                <a:latin typeface="Oswald Bold"/>
                <a:ea typeface="Oswald Bold"/>
                <a:cs typeface="Oswald Bold"/>
                <a:sym typeface="Oswald Bold"/>
              </a:rPr>
              <a:t>SOCIO-ECONOMIC OVERVIEW</a:t>
            </a:r>
          </a:p>
        </p:txBody>
      </p:sp>
      <p:grpSp>
        <p:nvGrpSpPr>
          <p:cNvPr name="Group 3" id="3"/>
          <p:cNvGrpSpPr/>
          <p:nvPr/>
        </p:nvGrpSpPr>
        <p:grpSpPr>
          <a:xfrm rot="5400000">
            <a:off x="-4676898" y="1606679"/>
            <a:ext cx="9353795" cy="4101841"/>
            <a:chOff x="0" y="0"/>
            <a:chExt cx="1411603" cy="619018"/>
          </a:xfrm>
        </p:grpSpPr>
        <p:sp>
          <p:nvSpPr>
            <p:cNvPr name="Freeform 4" id="4"/>
            <p:cNvSpPr/>
            <p:nvPr/>
          </p:nvSpPr>
          <p:spPr>
            <a:xfrm flipH="false" flipV="false" rot="0">
              <a:off x="12260" y="5837"/>
              <a:ext cx="1387082" cy="613182"/>
            </a:xfrm>
            <a:custGeom>
              <a:avLst/>
              <a:gdLst/>
              <a:ahLst/>
              <a:cxnLst/>
              <a:rect r="r" b="b" t="t" l="l"/>
              <a:pathLst>
                <a:path h="613182" w="1387082">
                  <a:moveTo>
                    <a:pt x="709098" y="7807"/>
                  </a:moveTo>
                  <a:lnTo>
                    <a:pt x="1383786" y="599538"/>
                  </a:lnTo>
                  <a:cubicBezTo>
                    <a:pt x="1386225" y="601676"/>
                    <a:pt x="1387083" y="605101"/>
                    <a:pt x="1385940" y="608137"/>
                  </a:cubicBezTo>
                  <a:cubicBezTo>
                    <a:pt x="1384798" y="611172"/>
                    <a:pt x="1381894" y="613181"/>
                    <a:pt x="1378651" y="613181"/>
                  </a:cubicBezTo>
                  <a:lnTo>
                    <a:pt x="8432" y="613181"/>
                  </a:lnTo>
                  <a:cubicBezTo>
                    <a:pt x="5189" y="613181"/>
                    <a:pt x="2285" y="611172"/>
                    <a:pt x="1143" y="608137"/>
                  </a:cubicBezTo>
                  <a:cubicBezTo>
                    <a:pt x="0" y="605101"/>
                    <a:pt x="858" y="601676"/>
                    <a:pt x="3296" y="599538"/>
                  </a:cubicBezTo>
                  <a:lnTo>
                    <a:pt x="677985" y="7807"/>
                  </a:lnTo>
                  <a:cubicBezTo>
                    <a:pt x="686887" y="0"/>
                    <a:pt x="700196" y="0"/>
                    <a:pt x="709098" y="7807"/>
                  </a:cubicBezTo>
                  <a:close/>
                </a:path>
              </a:pathLst>
            </a:custGeom>
            <a:solidFill>
              <a:srgbClr val="EEEEEE"/>
            </a:solidFill>
          </p:spPr>
        </p:sp>
        <p:sp>
          <p:nvSpPr>
            <p:cNvPr name="TextBox 5" id="5"/>
            <p:cNvSpPr txBox="true"/>
            <p:nvPr/>
          </p:nvSpPr>
          <p:spPr>
            <a:xfrm>
              <a:off x="220563" y="230251"/>
              <a:ext cx="970477" cy="344551"/>
            </a:xfrm>
            <a:prstGeom prst="rect">
              <a:avLst/>
            </a:prstGeom>
          </p:spPr>
          <p:txBody>
            <a:bodyPr anchor="ctr" rtlCol="false" tIns="50800" lIns="50800" bIns="50800" rIns="50800"/>
            <a:lstStyle/>
            <a:p>
              <a:pPr algn="ctr">
                <a:lnSpc>
                  <a:spcPts val="2520"/>
                </a:lnSpc>
              </a:pPr>
            </a:p>
          </p:txBody>
        </p:sp>
      </p:grpSp>
      <p:sp>
        <p:nvSpPr>
          <p:cNvPr name="Freeform 6" id="6"/>
          <p:cNvSpPr/>
          <p:nvPr/>
        </p:nvSpPr>
        <p:spPr>
          <a:xfrm flipH="false" flipV="false" rot="-5399999">
            <a:off x="1178007" y="5578890"/>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4605323" y="1966801"/>
            <a:ext cx="4595150" cy="910245"/>
          </a:xfrm>
          <a:prstGeom prst="rect">
            <a:avLst/>
          </a:prstGeom>
        </p:spPr>
        <p:txBody>
          <a:bodyPr anchor="t" rtlCol="false" tIns="0" lIns="0" bIns="0" rIns="0">
            <a:spAutoFit/>
          </a:bodyPr>
          <a:lstStyle/>
          <a:p>
            <a:pPr algn="l" marL="270130" indent="-135065" lvl="1">
              <a:lnSpc>
                <a:spcPts val="1751"/>
              </a:lnSpc>
              <a:buFont typeface="Arial"/>
              <a:buChar char="•"/>
            </a:pPr>
            <a:r>
              <a:rPr lang="en-US" sz="1251">
                <a:solidFill>
                  <a:srgbClr val="070707"/>
                </a:solidFill>
                <a:latin typeface="Poppins"/>
                <a:ea typeface="Poppins"/>
                <a:cs typeface="Poppins"/>
                <a:sym typeface="Poppins"/>
              </a:rPr>
              <a:t>Major dependence on rain-fed agriculture and animal husbandry.</a:t>
            </a:r>
          </a:p>
          <a:p>
            <a:pPr algn="l" marL="270130" indent="-135065" lvl="1">
              <a:lnSpc>
                <a:spcPts val="1751"/>
              </a:lnSpc>
              <a:buFont typeface="Arial"/>
              <a:buChar char="•"/>
            </a:pPr>
            <a:r>
              <a:rPr lang="en-US" sz="1251">
                <a:solidFill>
                  <a:srgbClr val="070707"/>
                </a:solidFill>
                <a:latin typeface="Canva Sans"/>
                <a:ea typeface="Canva Sans"/>
                <a:cs typeface="Canva Sans"/>
                <a:sym typeface="Canva Sans"/>
              </a:rPr>
              <a:t>Seasonal labor migration to cities for supplementary income.</a:t>
            </a:r>
          </a:p>
          <a:p>
            <a:pPr algn="l">
              <a:lnSpc>
                <a:spcPts val="72"/>
              </a:lnSpc>
            </a:pPr>
            <a:r>
              <a:rPr lang="en-US" sz="100">
                <a:solidFill>
                  <a:srgbClr val="070707"/>
                </a:solidFill>
                <a:latin typeface="Poppins"/>
                <a:ea typeface="Poppins"/>
                <a:cs typeface="Poppins"/>
                <a:sym typeface="Poppins"/>
              </a:rPr>
              <a:t>Seasonal labor migration to cities for supplementary income.</a:t>
            </a:r>
          </a:p>
        </p:txBody>
      </p:sp>
      <p:grpSp>
        <p:nvGrpSpPr>
          <p:cNvPr name="Group 8" id="8"/>
          <p:cNvGrpSpPr/>
          <p:nvPr/>
        </p:nvGrpSpPr>
        <p:grpSpPr>
          <a:xfrm rot="0">
            <a:off x="1858540" y="2096492"/>
            <a:ext cx="2132745" cy="780554"/>
            <a:chOff x="0" y="0"/>
            <a:chExt cx="1184646" cy="433564"/>
          </a:xfrm>
        </p:grpSpPr>
        <p:sp>
          <p:nvSpPr>
            <p:cNvPr name="Freeform 9" id="9"/>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1A0C67"/>
            </a:solidFill>
          </p:spPr>
        </p:sp>
        <p:sp>
          <p:nvSpPr>
            <p:cNvPr name="TextBox 10" id="10"/>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AGRICULTURE &amp; Livelihoods</a:t>
              </a:r>
            </a:p>
          </p:txBody>
        </p:sp>
      </p:grpSp>
      <p:sp>
        <p:nvSpPr>
          <p:cNvPr name="TextBox 11" id="11"/>
          <p:cNvSpPr txBox="true"/>
          <p:nvPr/>
        </p:nvSpPr>
        <p:spPr>
          <a:xfrm rot="0">
            <a:off x="4605323" y="3053863"/>
            <a:ext cx="4974973" cy="617220"/>
          </a:xfrm>
          <a:prstGeom prst="rect">
            <a:avLst/>
          </a:prstGeom>
        </p:spPr>
        <p:txBody>
          <a:bodyPr anchor="t" rtlCol="false" tIns="0" lIns="0" bIns="0" rIns="0">
            <a:spAutoFit/>
          </a:bodyPr>
          <a:lstStyle/>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Primary and secondary schools are present.</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Literacy improving but female literacy still lags behind.</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High dropout rate in higher education levels.</a:t>
            </a:r>
          </a:p>
        </p:txBody>
      </p:sp>
      <p:grpSp>
        <p:nvGrpSpPr>
          <p:cNvPr name="Group 12" id="12"/>
          <p:cNvGrpSpPr/>
          <p:nvPr/>
        </p:nvGrpSpPr>
        <p:grpSpPr>
          <a:xfrm rot="0">
            <a:off x="1858540" y="2981721"/>
            <a:ext cx="2132745" cy="780554"/>
            <a:chOff x="0" y="0"/>
            <a:chExt cx="1184646" cy="433564"/>
          </a:xfrm>
        </p:grpSpPr>
        <p:sp>
          <p:nvSpPr>
            <p:cNvPr name="Freeform 13" id="13"/>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070707"/>
            </a:solidFill>
          </p:spPr>
        </p:sp>
        <p:sp>
          <p:nvSpPr>
            <p:cNvPr name="TextBox 14" id="14"/>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Education status</a:t>
              </a:r>
            </a:p>
          </p:txBody>
        </p:sp>
      </p:grpSp>
      <p:sp>
        <p:nvSpPr>
          <p:cNvPr name="TextBox 15" id="15"/>
          <p:cNvSpPr txBox="true"/>
          <p:nvPr/>
        </p:nvSpPr>
        <p:spPr>
          <a:xfrm rot="0">
            <a:off x="4605323" y="3896145"/>
            <a:ext cx="4595150" cy="690744"/>
          </a:xfrm>
          <a:prstGeom prst="rect">
            <a:avLst/>
          </a:prstGeom>
        </p:spPr>
        <p:txBody>
          <a:bodyPr anchor="t" rtlCol="false" tIns="0" lIns="0" bIns="0" rIns="0">
            <a:spAutoFit/>
          </a:bodyPr>
          <a:lstStyle/>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Limited access to healthcare facilities.</a:t>
            </a:r>
          </a:p>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Malnutrition and maternal health remain concerns.</a:t>
            </a:r>
          </a:p>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Need for awareness and preventive care services.</a:t>
            </a:r>
          </a:p>
        </p:txBody>
      </p:sp>
      <p:grpSp>
        <p:nvGrpSpPr>
          <p:cNvPr name="Group 16" id="16"/>
          <p:cNvGrpSpPr/>
          <p:nvPr/>
        </p:nvGrpSpPr>
        <p:grpSpPr>
          <a:xfrm rot="0">
            <a:off x="1858540" y="3867050"/>
            <a:ext cx="2132745" cy="780554"/>
            <a:chOff x="0" y="0"/>
            <a:chExt cx="1184646" cy="433564"/>
          </a:xfrm>
        </p:grpSpPr>
        <p:sp>
          <p:nvSpPr>
            <p:cNvPr name="Freeform 17" id="17"/>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1A0C67"/>
            </a:solidFill>
          </p:spPr>
        </p:sp>
        <p:sp>
          <p:nvSpPr>
            <p:cNvPr name="TextBox 18" id="18"/>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Helath Indicators </a:t>
              </a:r>
            </a:p>
          </p:txBody>
        </p:sp>
      </p:grpSp>
      <p:sp>
        <p:nvSpPr>
          <p:cNvPr name="TextBox 19" id="19"/>
          <p:cNvSpPr txBox="true"/>
          <p:nvPr/>
        </p:nvSpPr>
        <p:spPr>
          <a:xfrm rot="0">
            <a:off x="4605323" y="4863532"/>
            <a:ext cx="4762378" cy="826527"/>
          </a:xfrm>
          <a:prstGeom prst="rect">
            <a:avLst/>
          </a:prstGeom>
        </p:spPr>
        <p:txBody>
          <a:bodyPr anchor="t" rtlCol="false" tIns="0" lIns="0" bIns="0" rIns="0">
            <a:spAutoFit/>
          </a:bodyPr>
          <a:lstStyle/>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Presence of a few active Self-Help Groups led by women.</a:t>
            </a:r>
          </a:p>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Lack </a:t>
            </a:r>
            <a:r>
              <a:rPr lang="en-US" sz="1209">
                <a:solidFill>
                  <a:srgbClr val="070707"/>
                </a:solidFill>
                <a:latin typeface="Canva Sans"/>
                <a:ea typeface="Canva Sans"/>
                <a:cs typeface="Canva Sans"/>
                <a:sym typeface="Canva Sans"/>
              </a:rPr>
              <a:t>of access to financial literacy and microcredit opportunities.</a:t>
            </a:r>
          </a:p>
          <a:p>
            <a:pPr algn="l">
              <a:lnSpc>
                <a:spcPts val="1693"/>
              </a:lnSpc>
            </a:pPr>
          </a:p>
        </p:txBody>
      </p:sp>
      <p:sp>
        <p:nvSpPr>
          <p:cNvPr name="TextBox 20" id="20"/>
          <p:cNvSpPr txBox="true"/>
          <p:nvPr/>
        </p:nvSpPr>
        <p:spPr>
          <a:xfrm rot="0">
            <a:off x="4532284" y="5966703"/>
            <a:ext cx="4040267" cy="616977"/>
          </a:xfrm>
          <a:prstGeom prst="rect">
            <a:avLst/>
          </a:prstGeom>
        </p:spPr>
        <p:txBody>
          <a:bodyPr anchor="t" rtlCol="false" tIns="0" lIns="0" bIns="0" rIns="0">
            <a:spAutoFit/>
          </a:bodyPr>
          <a:lstStyle/>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Majority engaged in informal employment.</a:t>
            </a:r>
          </a:p>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Scarcity of local job opportunities.</a:t>
            </a:r>
          </a:p>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Youth unemployment high; migration prevalent.</a:t>
            </a:r>
          </a:p>
        </p:txBody>
      </p:sp>
      <p:grpSp>
        <p:nvGrpSpPr>
          <p:cNvPr name="Group 21" id="21"/>
          <p:cNvGrpSpPr/>
          <p:nvPr/>
        </p:nvGrpSpPr>
        <p:grpSpPr>
          <a:xfrm rot="0">
            <a:off x="1858540" y="4850051"/>
            <a:ext cx="2132745" cy="780554"/>
            <a:chOff x="0" y="0"/>
            <a:chExt cx="1184646" cy="433564"/>
          </a:xfrm>
        </p:grpSpPr>
        <p:sp>
          <p:nvSpPr>
            <p:cNvPr name="Freeform 22" id="22"/>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070707"/>
            </a:solidFill>
          </p:spPr>
        </p:sp>
        <p:sp>
          <p:nvSpPr>
            <p:cNvPr name="TextBox 23" id="23"/>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 SHGs or Cooperatives</a:t>
              </a:r>
            </a:p>
          </p:txBody>
        </p:sp>
      </p:grpSp>
      <p:grpSp>
        <p:nvGrpSpPr>
          <p:cNvPr name="Group 24" id="24"/>
          <p:cNvGrpSpPr/>
          <p:nvPr/>
        </p:nvGrpSpPr>
        <p:grpSpPr>
          <a:xfrm rot="0">
            <a:off x="1858540" y="5803126"/>
            <a:ext cx="2132745" cy="824028"/>
            <a:chOff x="0" y="0"/>
            <a:chExt cx="1184646" cy="457711"/>
          </a:xfrm>
        </p:grpSpPr>
        <p:sp>
          <p:nvSpPr>
            <p:cNvPr name="Freeform 25" id="25"/>
            <p:cNvSpPr/>
            <p:nvPr/>
          </p:nvSpPr>
          <p:spPr>
            <a:xfrm flipH="false" flipV="false" rot="0">
              <a:off x="0" y="0"/>
              <a:ext cx="1184646" cy="457711"/>
            </a:xfrm>
            <a:custGeom>
              <a:avLst/>
              <a:gdLst/>
              <a:ahLst/>
              <a:cxnLst/>
              <a:rect r="r" b="b" t="t" l="l"/>
              <a:pathLst>
                <a:path h="457711" w="1184646">
                  <a:moveTo>
                    <a:pt x="54450" y="0"/>
                  </a:moveTo>
                  <a:lnTo>
                    <a:pt x="1130196" y="0"/>
                  </a:lnTo>
                  <a:cubicBezTo>
                    <a:pt x="1144637" y="0"/>
                    <a:pt x="1158487" y="5737"/>
                    <a:pt x="1168698" y="15948"/>
                  </a:cubicBezTo>
                  <a:cubicBezTo>
                    <a:pt x="1178910" y="26160"/>
                    <a:pt x="1184646" y="40009"/>
                    <a:pt x="1184646" y="54450"/>
                  </a:cubicBezTo>
                  <a:lnTo>
                    <a:pt x="1184646" y="403261"/>
                  </a:lnTo>
                  <a:cubicBezTo>
                    <a:pt x="1184646" y="417702"/>
                    <a:pt x="1178910" y="431552"/>
                    <a:pt x="1168698" y="441763"/>
                  </a:cubicBezTo>
                  <a:cubicBezTo>
                    <a:pt x="1158487" y="451975"/>
                    <a:pt x="1144637" y="457711"/>
                    <a:pt x="1130196" y="457711"/>
                  </a:cubicBezTo>
                  <a:lnTo>
                    <a:pt x="54450" y="457711"/>
                  </a:lnTo>
                  <a:cubicBezTo>
                    <a:pt x="40009" y="457711"/>
                    <a:pt x="26160" y="451975"/>
                    <a:pt x="15948" y="441763"/>
                  </a:cubicBezTo>
                  <a:cubicBezTo>
                    <a:pt x="5737" y="431552"/>
                    <a:pt x="0" y="417702"/>
                    <a:pt x="0" y="403261"/>
                  </a:cubicBezTo>
                  <a:lnTo>
                    <a:pt x="0" y="54450"/>
                  </a:lnTo>
                  <a:cubicBezTo>
                    <a:pt x="0" y="40009"/>
                    <a:pt x="5737" y="26160"/>
                    <a:pt x="15948" y="15948"/>
                  </a:cubicBezTo>
                  <a:cubicBezTo>
                    <a:pt x="26160" y="5737"/>
                    <a:pt x="40009" y="0"/>
                    <a:pt x="54450" y="0"/>
                  </a:cubicBezTo>
                  <a:close/>
                </a:path>
              </a:pathLst>
            </a:custGeom>
            <a:solidFill>
              <a:srgbClr val="004AAD"/>
            </a:solidFill>
          </p:spPr>
        </p:sp>
        <p:sp>
          <p:nvSpPr>
            <p:cNvPr name="TextBox 26" id="26"/>
            <p:cNvSpPr txBox="true"/>
            <p:nvPr/>
          </p:nvSpPr>
          <p:spPr>
            <a:xfrm>
              <a:off x="0" y="0"/>
              <a:ext cx="1184646" cy="457711"/>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 Employment/Unemployment Rate</a:t>
              </a:r>
            </a:p>
          </p:txBody>
        </p:sp>
      </p:grpSp>
      <p:grpSp>
        <p:nvGrpSpPr>
          <p:cNvPr name="Group 27" id="27"/>
          <p:cNvGrpSpPr/>
          <p:nvPr/>
        </p:nvGrpSpPr>
        <p:grpSpPr>
          <a:xfrm rot="0">
            <a:off x="731520" y="467480"/>
            <a:ext cx="528080" cy="528080"/>
            <a:chOff x="0" y="0"/>
            <a:chExt cx="195585" cy="195585"/>
          </a:xfrm>
        </p:grpSpPr>
        <p:sp>
          <p:nvSpPr>
            <p:cNvPr name="Freeform 28" id="28"/>
            <p:cNvSpPr/>
            <p:nvPr/>
          </p:nvSpPr>
          <p:spPr>
            <a:xfrm flipH="false" flipV="false" rot="0">
              <a:off x="0" y="0"/>
              <a:ext cx="195585" cy="195585"/>
            </a:xfrm>
            <a:custGeom>
              <a:avLst/>
              <a:gdLst/>
              <a:ahLst/>
              <a:cxnLst/>
              <a:rect r="r" b="b" t="t" l="l"/>
              <a:pathLst>
                <a:path h="195585" w="195585">
                  <a:moveTo>
                    <a:pt x="97793" y="0"/>
                  </a:moveTo>
                  <a:lnTo>
                    <a:pt x="97793" y="0"/>
                  </a:lnTo>
                  <a:cubicBezTo>
                    <a:pt x="123729" y="0"/>
                    <a:pt x="148603" y="10303"/>
                    <a:pt x="166942" y="28643"/>
                  </a:cubicBezTo>
                  <a:cubicBezTo>
                    <a:pt x="185282" y="46982"/>
                    <a:pt x="195585" y="71856"/>
                    <a:pt x="195585" y="97793"/>
                  </a:cubicBezTo>
                  <a:lnTo>
                    <a:pt x="195585" y="97793"/>
                  </a:lnTo>
                  <a:cubicBezTo>
                    <a:pt x="195585" y="123729"/>
                    <a:pt x="185282" y="148603"/>
                    <a:pt x="166942" y="166942"/>
                  </a:cubicBezTo>
                  <a:cubicBezTo>
                    <a:pt x="148603" y="185282"/>
                    <a:pt x="123729" y="195585"/>
                    <a:pt x="97793" y="195585"/>
                  </a:cubicBezTo>
                  <a:lnTo>
                    <a:pt x="97793" y="195585"/>
                  </a:lnTo>
                  <a:cubicBezTo>
                    <a:pt x="71856" y="195585"/>
                    <a:pt x="46982" y="185282"/>
                    <a:pt x="28643" y="166942"/>
                  </a:cubicBezTo>
                  <a:cubicBezTo>
                    <a:pt x="10303" y="148603"/>
                    <a:pt x="0" y="123729"/>
                    <a:pt x="0" y="97793"/>
                  </a:cubicBezTo>
                  <a:lnTo>
                    <a:pt x="0" y="97793"/>
                  </a:lnTo>
                  <a:cubicBezTo>
                    <a:pt x="0" y="71856"/>
                    <a:pt x="10303" y="46982"/>
                    <a:pt x="28643" y="28643"/>
                  </a:cubicBezTo>
                  <a:cubicBezTo>
                    <a:pt x="46982" y="10303"/>
                    <a:pt x="71856" y="0"/>
                    <a:pt x="97793" y="0"/>
                  </a:cubicBezTo>
                  <a:close/>
                </a:path>
              </a:pathLst>
            </a:custGeom>
            <a:solidFill>
              <a:srgbClr val="004AAD"/>
            </a:solidFill>
          </p:spPr>
        </p:sp>
        <p:sp>
          <p:nvSpPr>
            <p:cNvPr name="TextBox 29" id="29"/>
            <p:cNvSpPr txBox="true"/>
            <p:nvPr/>
          </p:nvSpPr>
          <p:spPr>
            <a:xfrm>
              <a:off x="0" y="-57150"/>
              <a:ext cx="195585" cy="252735"/>
            </a:xfrm>
            <a:prstGeom prst="rect">
              <a:avLst/>
            </a:prstGeom>
          </p:spPr>
          <p:txBody>
            <a:bodyPr anchor="ctr" rtlCol="false" tIns="50800" lIns="50800" bIns="50800" rIns="50800"/>
            <a:lstStyle/>
            <a:p>
              <a:pPr algn="ctr">
                <a:lnSpc>
                  <a:spcPts val="2520"/>
                </a:lnSpc>
              </a:pPr>
            </a:p>
          </p:txBody>
        </p:sp>
      </p:grpSp>
      <p:grpSp>
        <p:nvGrpSpPr>
          <p:cNvPr name="Group 30" id="30"/>
          <p:cNvGrpSpPr/>
          <p:nvPr/>
        </p:nvGrpSpPr>
        <p:grpSpPr>
          <a:xfrm rot="0">
            <a:off x="8358311" y="33875"/>
            <a:ext cx="1395289" cy="1395289"/>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704467" y="568531"/>
            <a:ext cx="5455258" cy="645795"/>
          </a:xfrm>
          <a:prstGeom prst="rect">
            <a:avLst/>
          </a:prstGeom>
        </p:spPr>
        <p:txBody>
          <a:bodyPr anchor="t" rtlCol="false" tIns="0" lIns="0" bIns="0" rIns="0">
            <a:spAutoFit/>
          </a:bodyPr>
          <a:lstStyle/>
          <a:p>
            <a:pPr algn="l">
              <a:lnSpc>
                <a:spcPts val="4800"/>
              </a:lnSpc>
            </a:pPr>
            <a:r>
              <a:rPr lang="en-US" sz="4800" b="true">
                <a:solidFill>
                  <a:srgbClr val="070707"/>
                </a:solidFill>
                <a:latin typeface="Oswald Bold"/>
                <a:ea typeface="Oswald Bold"/>
                <a:cs typeface="Oswald Bold"/>
                <a:sym typeface="Oswald Bold"/>
              </a:rPr>
              <a:t>SWOT Analysis</a:t>
            </a:r>
          </a:p>
        </p:txBody>
      </p:sp>
      <p:grpSp>
        <p:nvGrpSpPr>
          <p:cNvPr name="Group 3" id="3"/>
          <p:cNvGrpSpPr/>
          <p:nvPr/>
        </p:nvGrpSpPr>
        <p:grpSpPr>
          <a:xfrm rot="5400000">
            <a:off x="-4676898" y="1606679"/>
            <a:ext cx="9353795" cy="4101841"/>
            <a:chOff x="0" y="0"/>
            <a:chExt cx="1411603" cy="619018"/>
          </a:xfrm>
        </p:grpSpPr>
        <p:sp>
          <p:nvSpPr>
            <p:cNvPr name="Freeform 4" id="4"/>
            <p:cNvSpPr/>
            <p:nvPr/>
          </p:nvSpPr>
          <p:spPr>
            <a:xfrm flipH="false" flipV="false" rot="0">
              <a:off x="12260" y="5837"/>
              <a:ext cx="1387082" cy="613182"/>
            </a:xfrm>
            <a:custGeom>
              <a:avLst/>
              <a:gdLst/>
              <a:ahLst/>
              <a:cxnLst/>
              <a:rect r="r" b="b" t="t" l="l"/>
              <a:pathLst>
                <a:path h="613182" w="1387082">
                  <a:moveTo>
                    <a:pt x="709098" y="7807"/>
                  </a:moveTo>
                  <a:lnTo>
                    <a:pt x="1383786" y="599538"/>
                  </a:lnTo>
                  <a:cubicBezTo>
                    <a:pt x="1386225" y="601676"/>
                    <a:pt x="1387083" y="605101"/>
                    <a:pt x="1385940" y="608137"/>
                  </a:cubicBezTo>
                  <a:cubicBezTo>
                    <a:pt x="1384798" y="611172"/>
                    <a:pt x="1381894" y="613181"/>
                    <a:pt x="1378651" y="613181"/>
                  </a:cubicBezTo>
                  <a:lnTo>
                    <a:pt x="8432" y="613181"/>
                  </a:lnTo>
                  <a:cubicBezTo>
                    <a:pt x="5189" y="613181"/>
                    <a:pt x="2285" y="611172"/>
                    <a:pt x="1143" y="608137"/>
                  </a:cubicBezTo>
                  <a:cubicBezTo>
                    <a:pt x="0" y="605101"/>
                    <a:pt x="858" y="601676"/>
                    <a:pt x="3296" y="599538"/>
                  </a:cubicBezTo>
                  <a:lnTo>
                    <a:pt x="677985" y="7807"/>
                  </a:lnTo>
                  <a:cubicBezTo>
                    <a:pt x="686887" y="0"/>
                    <a:pt x="700196" y="0"/>
                    <a:pt x="709098" y="7807"/>
                  </a:cubicBezTo>
                  <a:close/>
                </a:path>
              </a:pathLst>
            </a:custGeom>
            <a:solidFill>
              <a:srgbClr val="004AAD"/>
            </a:solidFill>
          </p:spPr>
        </p:sp>
        <p:sp>
          <p:nvSpPr>
            <p:cNvPr name="TextBox 5" id="5"/>
            <p:cNvSpPr txBox="true"/>
            <p:nvPr/>
          </p:nvSpPr>
          <p:spPr>
            <a:xfrm>
              <a:off x="220563" y="230251"/>
              <a:ext cx="970477" cy="344551"/>
            </a:xfrm>
            <a:prstGeom prst="rect">
              <a:avLst/>
            </a:prstGeom>
          </p:spPr>
          <p:txBody>
            <a:bodyPr anchor="ctr" rtlCol="false" tIns="50800" lIns="50800" bIns="50800" rIns="50800"/>
            <a:lstStyle/>
            <a:p>
              <a:pPr algn="ctr">
                <a:lnSpc>
                  <a:spcPts val="2520"/>
                </a:lnSpc>
              </a:pPr>
            </a:p>
          </p:txBody>
        </p:sp>
      </p:grpSp>
      <p:sp>
        <p:nvSpPr>
          <p:cNvPr name="Freeform 6" id="6"/>
          <p:cNvSpPr/>
          <p:nvPr/>
        </p:nvSpPr>
        <p:spPr>
          <a:xfrm flipH="false" flipV="false" rot="-5399999">
            <a:off x="1178007" y="5578890"/>
            <a:ext cx="628818" cy="732248"/>
          </a:xfrm>
          <a:custGeom>
            <a:avLst/>
            <a:gdLst/>
            <a:ahLst/>
            <a:cxnLst/>
            <a:rect r="r" b="b" t="t" l="l"/>
            <a:pathLst>
              <a:path h="732248" w="628818">
                <a:moveTo>
                  <a:pt x="0" y="0"/>
                </a:moveTo>
                <a:lnTo>
                  <a:pt x="628818" y="0"/>
                </a:lnTo>
                <a:lnTo>
                  <a:pt x="628818" y="732248"/>
                </a:lnTo>
                <a:lnTo>
                  <a:pt x="0" y="7322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7" id="7"/>
          <p:cNvSpPr txBox="true"/>
          <p:nvPr/>
        </p:nvSpPr>
        <p:spPr>
          <a:xfrm rot="0">
            <a:off x="4532284" y="1966801"/>
            <a:ext cx="4595150" cy="1132594"/>
          </a:xfrm>
          <a:prstGeom prst="rect">
            <a:avLst/>
          </a:prstGeom>
        </p:spPr>
        <p:txBody>
          <a:bodyPr anchor="t" rtlCol="false" tIns="0" lIns="0" bIns="0" rIns="0">
            <a:spAutoFit/>
          </a:bodyPr>
          <a:lstStyle/>
          <a:p>
            <a:pPr algn="l" marL="270130" indent="-135065" lvl="1">
              <a:lnSpc>
                <a:spcPts val="1751"/>
              </a:lnSpc>
              <a:buFont typeface="Arial"/>
              <a:buChar char="•"/>
            </a:pPr>
            <a:r>
              <a:rPr lang="en-US" sz="1251">
                <a:solidFill>
                  <a:srgbClr val="070707"/>
                </a:solidFill>
                <a:latin typeface="Canva Sans"/>
                <a:ea typeface="Canva Sans"/>
                <a:cs typeface="Canva Sans"/>
                <a:sym typeface="Canva Sans"/>
              </a:rPr>
              <a:t>Strong community ties and cultural heritage</a:t>
            </a:r>
          </a:p>
          <a:p>
            <a:pPr algn="l" marL="270130" indent="-135065" lvl="1">
              <a:lnSpc>
                <a:spcPts val="1751"/>
              </a:lnSpc>
              <a:buFont typeface="Arial"/>
              <a:buChar char="•"/>
            </a:pPr>
            <a:r>
              <a:rPr lang="en-US" sz="1251">
                <a:solidFill>
                  <a:srgbClr val="070707"/>
                </a:solidFill>
                <a:latin typeface="Canva Sans"/>
                <a:ea typeface="Canva Sans"/>
                <a:cs typeface="Canva Sans"/>
                <a:sym typeface="Canva Sans"/>
              </a:rPr>
              <a:t>F</a:t>
            </a:r>
            <a:r>
              <a:rPr lang="en-US" sz="1251">
                <a:solidFill>
                  <a:srgbClr val="070707"/>
                </a:solidFill>
                <a:latin typeface="Canva Sans"/>
                <a:ea typeface="Canva Sans"/>
                <a:cs typeface="Canva Sans"/>
                <a:sym typeface="Canva Sans"/>
              </a:rPr>
              <a:t>ertile land for agriculture</a:t>
            </a:r>
          </a:p>
          <a:p>
            <a:pPr algn="l" marL="270130" indent="-135065" lvl="1">
              <a:lnSpc>
                <a:spcPts val="1751"/>
              </a:lnSpc>
              <a:buFont typeface="Arial"/>
              <a:buChar char="•"/>
            </a:pPr>
            <a:r>
              <a:rPr lang="en-US" sz="1251">
                <a:solidFill>
                  <a:srgbClr val="070707"/>
                </a:solidFill>
                <a:latin typeface="Canva Sans"/>
                <a:ea typeface="Canva Sans"/>
                <a:cs typeface="Canva Sans"/>
                <a:sym typeface="Canva Sans"/>
              </a:rPr>
              <a:t>Presence of basic infrastructure like schools and health center</a:t>
            </a:r>
          </a:p>
          <a:p>
            <a:pPr algn="l" marL="270130" indent="-135065" lvl="1">
              <a:lnSpc>
                <a:spcPts val="1751"/>
              </a:lnSpc>
              <a:buFont typeface="Arial"/>
              <a:buChar char="•"/>
            </a:pPr>
            <a:r>
              <a:rPr lang="en-US" sz="1251">
                <a:solidFill>
                  <a:srgbClr val="070707"/>
                </a:solidFill>
                <a:latin typeface="Canva Sans"/>
                <a:ea typeface="Canva Sans"/>
                <a:cs typeface="Canva Sans"/>
                <a:sym typeface="Canva Sans"/>
              </a:rPr>
              <a:t>Active participation of SHGs and Panchayat</a:t>
            </a:r>
          </a:p>
          <a:p>
            <a:pPr algn="l">
              <a:lnSpc>
                <a:spcPts val="72"/>
              </a:lnSpc>
            </a:pPr>
          </a:p>
        </p:txBody>
      </p:sp>
      <p:grpSp>
        <p:nvGrpSpPr>
          <p:cNvPr name="Group 8" id="8"/>
          <p:cNvGrpSpPr/>
          <p:nvPr/>
        </p:nvGrpSpPr>
        <p:grpSpPr>
          <a:xfrm rot="0">
            <a:off x="1858540" y="1995376"/>
            <a:ext cx="2132745" cy="780554"/>
            <a:chOff x="0" y="0"/>
            <a:chExt cx="1184646" cy="433564"/>
          </a:xfrm>
        </p:grpSpPr>
        <p:sp>
          <p:nvSpPr>
            <p:cNvPr name="Freeform 9" id="9"/>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1A0C67"/>
            </a:solidFill>
          </p:spPr>
        </p:sp>
        <p:sp>
          <p:nvSpPr>
            <p:cNvPr name="TextBox 10" id="10"/>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Strenghts</a:t>
              </a:r>
            </a:p>
          </p:txBody>
        </p:sp>
      </p:grpSp>
      <p:sp>
        <p:nvSpPr>
          <p:cNvPr name="TextBox 11" id="11"/>
          <p:cNvSpPr txBox="true"/>
          <p:nvPr/>
        </p:nvSpPr>
        <p:spPr>
          <a:xfrm rot="0">
            <a:off x="4532284" y="3286532"/>
            <a:ext cx="4974973" cy="826770"/>
          </a:xfrm>
          <a:prstGeom prst="rect">
            <a:avLst/>
          </a:prstGeom>
        </p:spPr>
        <p:txBody>
          <a:bodyPr anchor="t" rtlCol="false" tIns="0" lIns="0" bIns="0" rIns="0">
            <a:spAutoFit/>
          </a:bodyPr>
          <a:lstStyle/>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Poor road connectivity and transport facilities</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Inconsistent electricity and water supply</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Low female literacy and high dropout rates</a:t>
            </a:r>
          </a:p>
          <a:p>
            <a:pPr algn="l" marL="259083" indent="-129542" lvl="1">
              <a:lnSpc>
                <a:spcPts val="1680"/>
              </a:lnSpc>
              <a:buFont typeface="Arial"/>
              <a:buChar char="•"/>
            </a:pPr>
            <a:r>
              <a:rPr lang="en-US" sz="1200">
                <a:solidFill>
                  <a:srgbClr val="070707"/>
                </a:solidFill>
                <a:latin typeface="Canva Sans"/>
                <a:ea typeface="Canva Sans"/>
                <a:cs typeface="Canva Sans"/>
                <a:sym typeface="Canva Sans"/>
              </a:rPr>
              <a:t>Limited access to quality healthcare</a:t>
            </a:r>
          </a:p>
        </p:txBody>
      </p:sp>
      <p:grpSp>
        <p:nvGrpSpPr>
          <p:cNvPr name="Group 12" id="12"/>
          <p:cNvGrpSpPr/>
          <p:nvPr/>
        </p:nvGrpSpPr>
        <p:grpSpPr>
          <a:xfrm rot="0">
            <a:off x="1858540" y="3257819"/>
            <a:ext cx="2132745" cy="780554"/>
            <a:chOff x="0" y="0"/>
            <a:chExt cx="1184646" cy="433564"/>
          </a:xfrm>
        </p:grpSpPr>
        <p:sp>
          <p:nvSpPr>
            <p:cNvPr name="Freeform 13" id="13"/>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070707"/>
            </a:solidFill>
          </p:spPr>
        </p:sp>
        <p:sp>
          <p:nvSpPr>
            <p:cNvPr name="TextBox 14" id="14"/>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Weaknesses</a:t>
              </a:r>
            </a:p>
          </p:txBody>
        </p:sp>
      </p:grpSp>
      <p:sp>
        <p:nvSpPr>
          <p:cNvPr name="TextBox 15" id="15"/>
          <p:cNvSpPr txBox="true"/>
          <p:nvPr/>
        </p:nvSpPr>
        <p:spPr>
          <a:xfrm rot="0">
            <a:off x="4532284" y="4503737"/>
            <a:ext cx="4595150" cy="919344"/>
          </a:xfrm>
          <a:prstGeom prst="rect">
            <a:avLst/>
          </a:prstGeom>
        </p:spPr>
        <p:txBody>
          <a:bodyPr anchor="t" rtlCol="false" tIns="0" lIns="0" bIns="0" rIns="0">
            <a:spAutoFit/>
          </a:bodyPr>
          <a:lstStyle/>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Scope for solar energy expansion</a:t>
            </a:r>
          </a:p>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Government schemes for rural development</a:t>
            </a:r>
          </a:p>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Potential to develop skill centers and cooperatives</a:t>
            </a:r>
          </a:p>
          <a:p>
            <a:pPr algn="l" marL="281826" indent="-140913" lvl="1">
              <a:lnSpc>
                <a:spcPts val="1827"/>
              </a:lnSpc>
              <a:buFont typeface="Arial"/>
              <a:buChar char="•"/>
            </a:pPr>
            <a:r>
              <a:rPr lang="en-US" sz="1305">
                <a:solidFill>
                  <a:srgbClr val="070707"/>
                </a:solidFill>
                <a:latin typeface="Canva Sans"/>
                <a:ea typeface="Canva Sans"/>
                <a:cs typeface="Canva Sans"/>
                <a:sym typeface="Canva Sans"/>
              </a:rPr>
              <a:t>Acc</a:t>
            </a:r>
            <a:r>
              <a:rPr lang="en-US" sz="1305">
                <a:solidFill>
                  <a:srgbClr val="070707"/>
                </a:solidFill>
                <a:latin typeface="Canva Sans"/>
                <a:ea typeface="Canva Sans"/>
                <a:cs typeface="Canva Sans"/>
                <a:sym typeface="Canva Sans"/>
              </a:rPr>
              <a:t>ess to markets for dairy and agriculture products</a:t>
            </a:r>
          </a:p>
        </p:txBody>
      </p:sp>
      <p:grpSp>
        <p:nvGrpSpPr>
          <p:cNvPr name="Group 16" id="16"/>
          <p:cNvGrpSpPr/>
          <p:nvPr/>
        </p:nvGrpSpPr>
        <p:grpSpPr>
          <a:xfrm rot="0">
            <a:off x="1858540" y="4520262"/>
            <a:ext cx="2132745" cy="780554"/>
            <a:chOff x="0" y="0"/>
            <a:chExt cx="1184646" cy="433564"/>
          </a:xfrm>
        </p:grpSpPr>
        <p:sp>
          <p:nvSpPr>
            <p:cNvPr name="Freeform 17" id="17"/>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004AAD"/>
            </a:solidFill>
          </p:spPr>
        </p:sp>
        <p:sp>
          <p:nvSpPr>
            <p:cNvPr name="TextBox 18" id="18"/>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Opportunities </a:t>
              </a:r>
            </a:p>
          </p:txBody>
        </p:sp>
      </p:grpSp>
      <p:sp>
        <p:nvSpPr>
          <p:cNvPr name="TextBox 19" id="19"/>
          <p:cNvSpPr txBox="true"/>
          <p:nvPr/>
        </p:nvSpPr>
        <p:spPr>
          <a:xfrm rot="0">
            <a:off x="4532284" y="6061256"/>
            <a:ext cx="4762378" cy="826527"/>
          </a:xfrm>
          <a:prstGeom prst="rect">
            <a:avLst/>
          </a:prstGeom>
        </p:spPr>
        <p:txBody>
          <a:bodyPr anchor="t" rtlCol="false" tIns="0" lIns="0" bIns="0" rIns="0">
            <a:spAutoFit/>
          </a:bodyPr>
          <a:lstStyle/>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Migration of youth due to unemployment</a:t>
            </a:r>
          </a:p>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Climate variability affecting agriculture</a:t>
            </a:r>
          </a:p>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Health risks due to inadequate facilities</a:t>
            </a:r>
          </a:p>
          <a:p>
            <a:pPr algn="l" marL="261143" indent="-130571" lvl="1">
              <a:lnSpc>
                <a:spcPts val="1693"/>
              </a:lnSpc>
              <a:buFont typeface="Arial"/>
              <a:buChar char="•"/>
            </a:pPr>
            <a:r>
              <a:rPr lang="en-US" sz="1209">
                <a:solidFill>
                  <a:srgbClr val="070707"/>
                </a:solidFill>
                <a:latin typeface="Canva Sans"/>
                <a:ea typeface="Canva Sans"/>
                <a:cs typeface="Canva Sans"/>
                <a:sym typeface="Canva Sans"/>
              </a:rPr>
              <a:t>Social disparities and gender gap</a:t>
            </a:r>
          </a:p>
        </p:txBody>
      </p:sp>
      <p:grpSp>
        <p:nvGrpSpPr>
          <p:cNvPr name="Group 20" id="20"/>
          <p:cNvGrpSpPr/>
          <p:nvPr/>
        </p:nvGrpSpPr>
        <p:grpSpPr>
          <a:xfrm rot="0">
            <a:off x="1858540" y="6058802"/>
            <a:ext cx="2132745" cy="780554"/>
            <a:chOff x="0" y="0"/>
            <a:chExt cx="1184646" cy="433564"/>
          </a:xfrm>
        </p:grpSpPr>
        <p:sp>
          <p:nvSpPr>
            <p:cNvPr name="Freeform 21" id="21"/>
            <p:cNvSpPr/>
            <p:nvPr/>
          </p:nvSpPr>
          <p:spPr>
            <a:xfrm flipH="false" flipV="false" rot="0">
              <a:off x="0" y="0"/>
              <a:ext cx="1184646" cy="433564"/>
            </a:xfrm>
            <a:custGeom>
              <a:avLst/>
              <a:gdLst/>
              <a:ahLst/>
              <a:cxnLst/>
              <a:rect r="r" b="b" t="t" l="l"/>
              <a:pathLst>
                <a:path h="433564" w="1184646">
                  <a:moveTo>
                    <a:pt x="54450" y="0"/>
                  </a:moveTo>
                  <a:lnTo>
                    <a:pt x="1130196" y="0"/>
                  </a:lnTo>
                  <a:cubicBezTo>
                    <a:pt x="1144637" y="0"/>
                    <a:pt x="1158487" y="5737"/>
                    <a:pt x="1168698" y="15948"/>
                  </a:cubicBezTo>
                  <a:cubicBezTo>
                    <a:pt x="1178910" y="26160"/>
                    <a:pt x="1184646" y="40009"/>
                    <a:pt x="1184646" y="54450"/>
                  </a:cubicBezTo>
                  <a:lnTo>
                    <a:pt x="1184646" y="379113"/>
                  </a:lnTo>
                  <a:cubicBezTo>
                    <a:pt x="1184646" y="393554"/>
                    <a:pt x="1178910" y="407404"/>
                    <a:pt x="1168698" y="417615"/>
                  </a:cubicBezTo>
                  <a:cubicBezTo>
                    <a:pt x="1158487" y="427827"/>
                    <a:pt x="1144637" y="433564"/>
                    <a:pt x="1130196" y="433564"/>
                  </a:cubicBezTo>
                  <a:lnTo>
                    <a:pt x="54450" y="433564"/>
                  </a:lnTo>
                  <a:cubicBezTo>
                    <a:pt x="40009" y="433564"/>
                    <a:pt x="26160" y="427827"/>
                    <a:pt x="15948" y="417615"/>
                  </a:cubicBezTo>
                  <a:cubicBezTo>
                    <a:pt x="5737" y="407404"/>
                    <a:pt x="0" y="393554"/>
                    <a:pt x="0" y="379113"/>
                  </a:cubicBezTo>
                  <a:lnTo>
                    <a:pt x="0" y="54450"/>
                  </a:lnTo>
                  <a:cubicBezTo>
                    <a:pt x="0" y="40009"/>
                    <a:pt x="5737" y="26160"/>
                    <a:pt x="15948" y="15948"/>
                  </a:cubicBezTo>
                  <a:cubicBezTo>
                    <a:pt x="26160" y="5737"/>
                    <a:pt x="40009" y="0"/>
                    <a:pt x="54450" y="0"/>
                  </a:cubicBezTo>
                  <a:close/>
                </a:path>
              </a:pathLst>
            </a:custGeom>
            <a:solidFill>
              <a:srgbClr val="070707"/>
            </a:solidFill>
          </p:spPr>
        </p:sp>
        <p:sp>
          <p:nvSpPr>
            <p:cNvPr name="TextBox 22" id="22"/>
            <p:cNvSpPr txBox="true"/>
            <p:nvPr/>
          </p:nvSpPr>
          <p:spPr>
            <a:xfrm>
              <a:off x="0" y="0"/>
              <a:ext cx="1184646" cy="433564"/>
            </a:xfrm>
            <a:prstGeom prst="rect">
              <a:avLst/>
            </a:prstGeom>
          </p:spPr>
          <p:txBody>
            <a:bodyPr anchor="ctr" rtlCol="false" tIns="24087" lIns="24087" bIns="24087" rIns="24087"/>
            <a:lstStyle/>
            <a:p>
              <a:pPr algn="ctr">
                <a:lnSpc>
                  <a:spcPts val="1920"/>
                </a:lnSpc>
              </a:pPr>
              <a:r>
                <a:rPr lang="en-US" sz="1600">
                  <a:solidFill>
                    <a:srgbClr val="FFFFFF"/>
                  </a:solidFill>
                  <a:latin typeface="Canva Sans"/>
                  <a:ea typeface="Canva Sans"/>
                  <a:cs typeface="Canva Sans"/>
                  <a:sym typeface="Canva Sans"/>
                </a:rPr>
                <a:t>Threats</a:t>
              </a:r>
            </a:p>
          </p:txBody>
        </p:sp>
      </p:grpSp>
      <p:grpSp>
        <p:nvGrpSpPr>
          <p:cNvPr name="Group 23" id="23"/>
          <p:cNvGrpSpPr/>
          <p:nvPr/>
        </p:nvGrpSpPr>
        <p:grpSpPr>
          <a:xfrm rot="0">
            <a:off x="964336" y="605792"/>
            <a:ext cx="528080" cy="528080"/>
            <a:chOff x="0" y="0"/>
            <a:chExt cx="195585" cy="195585"/>
          </a:xfrm>
        </p:grpSpPr>
        <p:sp>
          <p:nvSpPr>
            <p:cNvPr name="Freeform 24" id="24"/>
            <p:cNvSpPr/>
            <p:nvPr/>
          </p:nvSpPr>
          <p:spPr>
            <a:xfrm flipH="false" flipV="false" rot="0">
              <a:off x="0" y="0"/>
              <a:ext cx="195585" cy="195585"/>
            </a:xfrm>
            <a:custGeom>
              <a:avLst/>
              <a:gdLst/>
              <a:ahLst/>
              <a:cxnLst/>
              <a:rect r="r" b="b" t="t" l="l"/>
              <a:pathLst>
                <a:path h="195585" w="195585">
                  <a:moveTo>
                    <a:pt x="97793" y="0"/>
                  </a:moveTo>
                  <a:lnTo>
                    <a:pt x="97793" y="0"/>
                  </a:lnTo>
                  <a:cubicBezTo>
                    <a:pt x="123729" y="0"/>
                    <a:pt x="148603" y="10303"/>
                    <a:pt x="166942" y="28643"/>
                  </a:cubicBezTo>
                  <a:cubicBezTo>
                    <a:pt x="185282" y="46982"/>
                    <a:pt x="195585" y="71856"/>
                    <a:pt x="195585" y="97793"/>
                  </a:cubicBezTo>
                  <a:lnTo>
                    <a:pt x="195585" y="97793"/>
                  </a:lnTo>
                  <a:cubicBezTo>
                    <a:pt x="195585" y="123729"/>
                    <a:pt x="185282" y="148603"/>
                    <a:pt x="166942" y="166942"/>
                  </a:cubicBezTo>
                  <a:cubicBezTo>
                    <a:pt x="148603" y="185282"/>
                    <a:pt x="123729" y="195585"/>
                    <a:pt x="97793" y="195585"/>
                  </a:cubicBezTo>
                  <a:lnTo>
                    <a:pt x="97793" y="195585"/>
                  </a:lnTo>
                  <a:cubicBezTo>
                    <a:pt x="71856" y="195585"/>
                    <a:pt x="46982" y="185282"/>
                    <a:pt x="28643" y="166942"/>
                  </a:cubicBezTo>
                  <a:cubicBezTo>
                    <a:pt x="10303" y="148603"/>
                    <a:pt x="0" y="123729"/>
                    <a:pt x="0" y="97793"/>
                  </a:cubicBezTo>
                  <a:lnTo>
                    <a:pt x="0" y="97793"/>
                  </a:lnTo>
                  <a:cubicBezTo>
                    <a:pt x="0" y="71856"/>
                    <a:pt x="10303" y="46982"/>
                    <a:pt x="28643" y="28643"/>
                  </a:cubicBezTo>
                  <a:cubicBezTo>
                    <a:pt x="46982" y="10303"/>
                    <a:pt x="71856" y="0"/>
                    <a:pt x="97793" y="0"/>
                  </a:cubicBezTo>
                  <a:close/>
                </a:path>
              </a:pathLst>
            </a:custGeom>
            <a:solidFill>
              <a:srgbClr val="004AAD"/>
            </a:solidFill>
          </p:spPr>
        </p:sp>
        <p:sp>
          <p:nvSpPr>
            <p:cNvPr name="TextBox 25" id="25"/>
            <p:cNvSpPr txBox="true"/>
            <p:nvPr/>
          </p:nvSpPr>
          <p:spPr>
            <a:xfrm>
              <a:off x="0" y="-57150"/>
              <a:ext cx="195585" cy="252735"/>
            </a:xfrm>
            <a:prstGeom prst="rect">
              <a:avLst/>
            </a:prstGeom>
          </p:spPr>
          <p:txBody>
            <a:bodyPr anchor="ctr" rtlCol="false" tIns="50800" lIns="50800" bIns="50800" rIns="50800"/>
            <a:lstStyle/>
            <a:p>
              <a:pPr algn="ctr">
                <a:lnSpc>
                  <a:spcPts val="2520"/>
                </a:lnSpc>
              </a:pPr>
            </a:p>
          </p:txBody>
        </p:sp>
      </p:grpSp>
      <p:grpSp>
        <p:nvGrpSpPr>
          <p:cNvPr name="Group 26" id="26"/>
          <p:cNvGrpSpPr/>
          <p:nvPr/>
        </p:nvGrpSpPr>
        <p:grpSpPr>
          <a:xfrm rot="0">
            <a:off x="8358311" y="33875"/>
            <a:ext cx="1395289" cy="1395289"/>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4"/>
              <a:stretch>
                <a:fillRect l="0" t="-25" r="-51" b="-25"/>
              </a:stretch>
            </a:blip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DAGmlxVp_8Q</dc:identifier>
  <dcterms:modified xsi:type="dcterms:W3CDTF">2011-08-01T06:04:30Z</dcterms:modified>
  <cp:revision>1</cp:revision>
  <dc:title>Village Development Plan PPT By Gyansingh</dc:title>
</cp:coreProperties>
</file>